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70" r:id="rId2"/>
    <p:sldId id="271" r:id="rId3"/>
    <p:sldId id="272" r:id="rId4"/>
    <p:sldId id="256" r:id="rId5"/>
    <p:sldId id="279" r:id="rId6"/>
    <p:sldId id="262" r:id="rId7"/>
    <p:sldId id="285" r:id="rId8"/>
    <p:sldId id="257" r:id="rId9"/>
    <p:sldId id="278" r:id="rId10"/>
    <p:sldId id="259" r:id="rId11"/>
    <p:sldId id="276" r:id="rId12"/>
    <p:sldId id="277" r:id="rId13"/>
    <p:sldId id="260" r:id="rId14"/>
    <p:sldId id="302" r:id="rId15"/>
    <p:sldId id="263" r:id="rId16"/>
    <p:sldId id="273" r:id="rId17"/>
    <p:sldId id="264" r:id="rId18"/>
    <p:sldId id="283" r:id="rId19"/>
    <p:sldId id="265" r:id="rId20"/>
    <p:sldId id="282" r:id="rId21"/>
    <p:sldId id="293" r:id="rId22"/>
    <p:sldId id="266" r:id="rId23"/>
    <p:sldId id="258" r:id="rId24"/>
    <p:sldId id="274" r:id="rId25"/>
    <p:sldId id="301" r:id="rId26"/>
    <p:sldId id="261" r:id="rId27"/>
    <p:sldId id="291" r:id="rId28"/>
    <p:sldId id="290" r:id="rId29"/>
    <p:sldId id="292" r:id="rId30"/>
    <p:sldId id="289" r:id="rId31"/>
    <p:sldId id="267" r:id="rId32"/>
    <p:sldId id="275" r:id="rId33"/>
    <p:sldId id="268" r:id="rId34"/>
    <p:sldId id="280" r:id="rId35"/>
    <p:sldId id="281" r:id="rId36"/>
    <p:sldId id="284" r:id="rId37"/>
    <p:sldId id="269" r:id="rId38"/>
    <p:sldId id="287" r:id="rId39"/>
    <p:sldId id="286" r:id="rId40"/>
    <p:sldId id="288" r:id="rId41"/>
    <p:sldId id="294" r:id="rId42"/>
    <p:sldId id="295" r:id="rId43"/>
    <p:sldId id="296" r:id="rId44"/>
    <p:sldId id="300" r:id="rId45"/>
    <p:sldId id="297" r:id="rId46"/>
    <p:sldId id="298" r:id="rId47"/>
    <p:sldId id="299" r:id="rId48"/>
  </p:sldIdLst>
  <p:sldSz cx="9144000" cy="6858000" type="screen4x3"/>
  <p:notesSz cx="6811963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CC66"/>
    <a:srgbClr val="FF9933"/>
    <a:srgbClr val="009900"/>
    <a:srgbClr val="FFFF66"/>
    <a:srgbClr val="0033CC"/>
    <a:srgbClr val="FF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8" autoAdjust="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213" y="0"/>
            <a:ext cx="29511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4400"/>
            <a:ext cx="5449887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511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213" y="9447213"/>
            <a:ext cx="29511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ED4390-A23B-4B4D-8BB1-6B91B70990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58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25CC1-A97F-43B7-B6BF-BAA31D6A37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F2ABB-AD05-46D4-A21B-278F371ACF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9A36A-6875-4F16-B529-07D1440CD4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0FB5C-0920-464A-8369-0FA237E96F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1AD76-3003-4095-9E18-1131552605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0273C-C5BD-4CEB-90BB-B03FA8F81A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7D188-AFB3-43BC-9915-8A9727F29A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99EC0-08F6-4115-BD27-0CCEBACB72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DBB02-CDB4-4227-AAC8-F617FF3907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0C948-42E4-4E89-92C3-5AA36F2421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A2F591-2F48-499E-8C46-8FFAB198CA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522BB5-7474-4DF0-8E54-5CC20786DC0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52.jpeg"/><Relationship Id="rId5" Type="http://schemas.openxmlformats.org/officeDocument/2006/relationships/image" Target="../media/image48.png"/><Relationship Id="rId10" Type="http://schemas.openxmlformats.org/officeDocument/2006/relationships/image" Target="../media/image51.jpe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56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60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7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6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64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7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7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7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73.png"/><Relationship Id="rId5" Type="http://schemas.openxmlformats.org/officeDocument/2006/relationships/image" Target="../media/image18.emf"/><Relationship Id="rId4" Type="http://schemas.openxmlformats.org/officeDocument/2006/relationships/image" Target="../media/image1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3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rom%20O%20drive%20-%2004.03.09\Training%20(observer)\TRAINING%20MANUAL%20as%20of%20December%202008\Species%20ID,%20bits,%20biology%20and%20sampling\IDManualforHL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SHARK SPECIES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OCEANIC WHITE TIP</a:t>
            </a:r>
          </a:p>
          <a:p>
            <a:r>
              <a:rPr lang="en-US" dirty="0" smtClean="0"/>
              <a:t>SILVERTIP</a:t>
            </a:r>
          </a:p>
          <a:p>
            <a:r>
              <a:rPr lang="en-US" dirty="0" smtClean="0"/>
              <a:t>BLUE SHARK</a:t>
            </a:r>
          </a:p>
          <a:p>
            <a:r>
              <a:rPr lang="en-US" dirty="0" smtClean="0"/>
              <a:t>SHORTFIN AND LONGFIN MAKO</a:t>
            </a:r>
          </a:p>
          <a:p>
            <a:r>
              <a:rPr lang="en-US" dirty="0" smtClean="0"/>
              <a:t>GREY REEF</a:t>
            </a:r>
          </a:p>
          <a:p>
            <a:r>
              <a:rPr lang="en-US" dirty="0" smtClean="0"/>
              <a:t>SILKY</a:t>
            </a:r>
          </a:p>
          <a:p>
            <a:r>
              <a:rPr lang="en-US" dirty="0" smtClean="0"/>
              <a:t>GALAPAGOS SHARKS</a:t>
            </a:r>
          </a:p>
          <a:p>
            <a:r>
              <a:rPr lang="en-US" dirty="0" smtClean="0"/>
              <a:t>BIGEYE THRESHER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greg_stone03.jpg (30970 byt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00525" cy="2895600"/>
          </a:xfrm>
          <a:prstGeom prst="rect">
            <a:avLst/>
          </a:prstGeom>
          <a:noFill/>
        </p:spPr>
      </p:pic>
      <p:pic>
        <p:nvPicPr>
          <p:cNvPr id="5127" name="Picture 7" descr="makop head bill brown-5.jpg (25302 bytes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52738"/>
            <a:ext cx="4211638" cy="4005262"/>
          </a:xfrm>
          <a:prstGeom prst="rect">
            <a:avLst/>
          </a:prstGeom>
          <a:noFill/>
        </p:spPr>
      </p:pic>
      <p:pic>
        <p:nvPicPr>
          <p:cNvPr id="5130" name="Picture 10" descr="Mako (shortfin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0"/>
            <a:ext cx="4932362" cy="1646238"/>
          </a:xfrm>
          <a:prstGeom prst="rect">
            <a:avLst/>
          </a:prstGeom>
          <a:noFill/>
        </p:spPr>
      </p:pic>
      <p:graphicFrame>
        <p:nvGraphicFramePr>
          <p:cNvPr id="5131" name="Object 11"/>
          <p:cNvGraphicFramePr>
            <a:graphicFrameLocks noChangeAspect="1"/>
          </p:cNvGraphicFramePr>
          <p:nvPr/>
        </p:nvGraphicFramePr>
        <p:xfrm>
          <a:off x="4211638" y="1628775"/>
          <a:ext cx="4932362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Photo Editor Photo" r:id="rId6" imgW="4495238" imgH="2415749" progId="">
                  <p:embed/>
                </p:oleObj>
              </mc:Choice>
              <mc:Fallback>
                <p:oleObj name="Photo Editor Photo" r:id="rId6" imgW="4495238" imgH="2415749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628775"/>
                        <a:ext cx="4932362" cy="273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3203575" y="2636838"/>
            <a:ext cx="1008063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4211638" y="4365625"/>
            <a:ext cx="4932362" cy="2492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4264025" y="4456113"/>
            <a:ext cx="487997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3300"/>
                </a:solidFill>
              </a:rPr>
              <a:t>Shortfin </a:t>
            </a:r>
            <a:r>
              <a:rPr lang="en-US" b="1" dirty="0" err="1">
                <a:solidFill>
                  <a:srgbClr val="FF3300"/>
                </a:solidFill>
              </a:rPr>
              <a:t>mako</a:t>
            </a:r>
            <a:r>
              <a:rPr lang="en-US" b="1" dirty="0">
                <a:solidFill>
                  <a:srgbClr val="FF3300"/>
                </a:solidFill>
              </a:rPr>
              <a:t>: SMA</a:t>
            </a:r>
          </a:p>
          <a:p>
            <a:r>
              <a:rPr lang="en-US" b="1" dirty="0">
                <a:solidFill>
                  <a:srgbClr val="FF3300"/>
                </a:solidFill>
              </a:rPr>
              <a:t>Longfin </a:t>
            </a:r>
            <a:r>
              <a:rPr lang="en-US" b="1" dirty="0" err="1">
                <a:solidFill>
                  <a:srgbClr val="FF3300"/>
                </a:solidFill>
              </a:rPr>
              <a:t>mako</a:t>
            </a:r>
            <a:r>
              <a:rPr lang="en-US" b="1" dirty="0">
                <a:solidFill>
                  <a:srgbClr val="FF3300"/>
                </a:solidFill>
              </a:rPr>
              <a:t>:  LMA</a:t>
            </a:r>
          </a:p>
          <a:p>
            <a:endParaRPr lang="en-US" b="1" dirty="0">
              <a:solidFill>
                <a:srgbClr val="FF3300"/>
              </a:solidFill>
            </a:endParaRPr>
          </a:p>
          <a:p>
            <a:endParaRPr lang="en-US" b="1" dirty="0">
              <a:solidFill>
                <a:srgbClr val="FF3300"/>
              </a:solidFill>
            </a:endParaRPr>
          </a:p>
          <a:p>
            <a:pPr>
              <a:buFontTx/>
              <a:buChar char="•"/>
            </a:pPr>
            <a:r>
              <a:rPr lang="en-US" sz="1200" b="1" dirty="0">
                <a:solidFill>
                  <a:srgbClr val="009900"/>
                </a:solidFill>
                <a:latin typeface="Times New Roman" pitchFamily="18" charset="0"/>
              </a:rPr>
              <a:t>Length of pectoral fin is greater than length of head then it is a Longfin (refer to picture)</a:t>
            </a:r>
          </a:p>
          <a:p>
            <a:pPr>
              <a:buFontTx/>
              <a:buChar char="•"/>
            </a:pPr>
            <a:r>
              <a:rPr lang="en-US" sz="1200" b="1" dirty="0">
                <a:solidFill>
                  <a:srgbClr val="009900"/>
                </a:solidFill>
                <a:latin typeface="Times New Roman" pitchFamily="18" charset="0"/>
              </a:rPr>
              <a:t>Length of pectoral is less than the length of head then it is a Shortfin (refer to picture)</a:t>
            </a:r>
          </a:p>
          <a:p>
            <a:r>
              <a:rPr lang="en-US" sz="1200" b="1" dirty="0">
                <a:solidFill>
                  <a:srgbClr val="009900"/>
                </a:solidFill>
                <a:latin typeface="Times New Roman" pitchFamily="18" charset="0"/>
              </a:rPr>
              <a:t>Note: In some circumstances that you are unable to identify it to LMA or SMA, write down MAK</a:t>
            </a:r>
          </a:p>
          <a:p>
            <a:endParaRPr lang="en-US" sz="1200" b="1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V="1">
            <a:off x="6011863" y="3284538"/>
            <a:ext cx="1223962" cy="792162"/>
          </a:xfrm>
          <a:prstGeom prst="line">
            <a:avLst/>
          </a:prstGeom>
          <a:noFill/>
          <a:ln w="57150">
            <a:solidFill>
              <a:srgbClr val="CC0099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>
            <a:off x="7380288" y="3429000"/>
            <a:ext cx="1512887" cy="2159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>
            <a:off x="5867400" y="1268413"/>
            <a:ext cx="576263" cy="288925"/>
          </a:xfrm>
          <a:prstGeom prst="line">
            <a:avLst/>
          </a:prstGeom>
          <a:noFill/>
          <a:ln w="57150">
            <a:solidFill>
              <a:srgbClr val="CC0099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 flipH="1" flipV="1">
            <a:off x="4356100" y="1196975"/>
            <a:ext cx="1439863" cy="71438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034369"/>
              </p:ext>
            </p:extLst>
          </p:nvPr>
        </p:nvGraphicFramePr>
        <p:xfrm>
          <a:off x="-14285" y="285728"/>
          <a:ext cx="9170255" cy="6286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2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285" y="285728"/>
                        <a:ext cx="9170255" cy="62865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117982"/>
              </p:ext>
            </p:extLst>
          </p:nvPr>
        </p:nvGraphicFramePr>
        <p:xfrm>
          <a:off x="0" y="81207"/>
          <a:ext cx="9155972" cy="6276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6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1207"/>
                        <a:ext cx="9155972" cy="6276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3860800"/>
            <a:ext cx="9120187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CA6R8TU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943225"/>
            <a:ext cx="2676525" cy="971550"/>
          </a:xfrm>
          <a:prstGeom prst="rect">
            <a:avLst/>
          </a:prstGeom>
          <a:noFill/>
        </p:spPr>
      </p:pic>
      <p:pic>
        <p:nvPicPr>
          <p:cNvPr id="4102" name="Picture 6" descr="CAOZ0JY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943225"/>
            <a:ext cx="2676525" cy="971550"/>
          </a:xfrm>
          <a:prstGeom prst="rect">
            <a:avLst/>
          </a:prstGeom>
          <a:noFill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92150"/>
            <a:ext cx="86868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7" name="Line 11"/>
          <p:cNvSpPr>
            <a:spLocks noChangeShapeType="1"/>
          </p:cNvSpPr>
          <p:nvPr/>
        </p:nvSpPr>
        <p:spPr bwMode="auto">
          <a:xfrm flipH="1" flipV="1">
            <a:off x="7235825" y="2708275"/>
            <a:ext cx="1079500" cy="433388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7451725" y="2276475"/>
            <a:ext cx="1079500" cy="433388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 flipH="1" flipV="1">
            <a:off x="7451725" y="5949950"/>
            <a:ext cx="1008063" cy="358775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H="1" flipV="1">
            <a:off x="7667625" y="5589588"/>
            <a:ext cx="865188" cy="503237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250825" y="260350"/>
            <a:ext cx="2881313" cy="915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Name:	Grey reef shark</a:t>
            </a:r>
          </a:p>
          <a:p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Code:	AML</a:t>
            </a:r>
            <a:r>
              <a:rPr lang="en-US" b="1">
                <a:solidFill>
                  <a:srgbClr val="FF0066"/>
                </a:solidFill>
                <a:latin typeface="Times New Roman" pitchFamily="18" charset="0"/>
              </a:rPr>
              <a:t> 	</a:t>
            </a:r>
            <a:r>
              <a:rPr lang="en-US">
                <a:solidFill>
                  <a:srgbClr val="FF0066"/>
                </a:solidFill>
                <a:latin typeface="Times New Roman" pitchFamily="18" charset="0"/>
              </a:rPr>
              <a:t>	</a:t>
            </a:r>
            <a:r>
              <a:rPr lang="en-US">
                <a:latin typeface="Times New Roman" pitchFamily="18" charset="0"/>
              </a:rPr>
              <a:t>	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4787900" y="3789363"/>
            <a:ext cx="3816350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CC0099"/>
                </a:solidFill>
              </a:rPr>
              <a:t>Distinctive black band at the  back </a:t>
            </a:r>
          </a:p>
          <a:p>
            <a:r>
              <a:rPr lang="en-US">
                <a:solidFill>
                  <a:srgbClr val="CC0099"/>
                </a:solidFill>
              </a:rPr>
              <a:t>edge of tail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180"/>
            <a:ext cx="9180512" cy="573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72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0"/>
          <a:ext cx="2757488" cy="357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7" name="Photo Editor Photo" r:id="rId3" imgW="8695174" imgH="11270957" progId="">
                  <p:embed/>
                </p:oleObj>
              </mc:Choice>
              <mc:Fallback>
                <p:oleObj name="Photo Editor Photo" r:id="rId3" imgW="8695174" imgH="11270957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757488" cy="357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2700338" y="0"/>
          <a:ext cx="6443662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name="Photo Editor Photo" r:id="rId5" imgW="13153260" imgH="5235394" progId="">
                  <p:embed/>
                </p:oleObj>
              </mc:Choice>
              <mc:Fallback>
                <p:oleObj name="Photo Editor Photo" r:id="rId5" imgW="13153260" imgH="5235394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0"/>
                        <a:ext cx="6443662" cy="254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2843213" y="2212975"/>
          <a:ext cx="6300787" cy="464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" name="Photo Editor Photo" r:id="rId7" imgW="10364098" imgH="7773074" progId="">
                  <p:embed/>
                </p:oleObj>
              </mc:Choice>
              <mc:Fallback>
                <p:oleObj name="Photo Editor Photo" r:id="rId7" imgW="10364098" imgH="7773074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212975"/>
                        <a:ext cx="6300787" cy="464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6659563" y="3573463"/>
            <a:ext cx="0" cy="17272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659563" y="4868863"/>
            <a:ext cx="433387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5003800" y="188913"/>
            <a:ext cx="0" cy="1439862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>
            <a:off x="4716463" y="1484313"/>
            <a:ext cx="2873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1403350" y="260350"/>
            <a:ext cx="0" cy="1944688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1042988" y="2133600"/>
            <a:ext cx="288925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 flipV="1">
            <a:off x="2124075" y="1484313"/>
            <a:ext cx="792163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 flipV="1">
            <a:off x="1979613" y="1700213"/>
            <a:ext cx="7921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>
            <a:off x="7092950" y="3573463"/>
            <a:ext cx="2873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H="1" flipV="1">
            <a:off x="5724525" y="1052513"/>
            <a:ext cx="935038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 flipH="1" flipV="1">
            <a:off x="5364163" y="1052513"/>
            <a:ext cx="792162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158750" y="3860800"/>
            <a:ext cx="2757488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1600" b="1">
                <a:solidFill>
                  <a:srgbClr val="FF3300"/>
                </a:solidFill>
              </a:rPr>
              <a:t>Name: Silky shark</a:t>
            </a:r>
          </a:p>
          <a:p>
            <a:pPr marL="342900" indent="-342900"/>
            <a:r>
              <a:rPr lang="en-US" sz="1600" b="1">
                <a:solidFill>
                  <a:srgbClr val="FF3300"/>
                </a:solidFill>
              </a:rPr>
              <a:t>Code : FAL</a:t>
            </a:r>
          </a:p>
          <a:p>
            <a:pPr marL="342900" indent="-342900"/>
            <a:endParaRPr lang="en-US" sz="1200" b="1">
              <a:solidFill>
                <a:srgbClr val="FF33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1200" b="1">
                <a:solidFill>
                  <a:srgbClr val="CC0099"/>
                </a:solidFill>
              </a:rPr>
              <a:t>First dorsal is in front of the  back edge of the pectoral fin</a:t>
            </a:r>
          </a:p>
          <a:p>
            <a:pPr marL="342900" indent="-342900">
              <a:buFontTx/>
              <a:buAutoNum type="arabicPeriod"/>
            </a:pPr>
            <a:r>
              <a:rPr lang="en-US" sz="1200" b="1">
                <a:solidFill>
                  <a:srgbClr val="CC0099"/>
                </a:solidFill>
              </a:rPr>
              <a:t>Round snout</a:t>
            </a:r>
          </a:p>
          <a:p>
            <a:pPr marL="342900" indent="-342900">
              <a:buFontTx/>
              <a:buAutoNum type="arabicPeriod"/>
            </a:pPr>
            <a:r>
              <a:rPr lang="en-US" sz="1200" b="1">
                <a:solidFill>
                  <a:srgbClr val="CC0099"/>
                </a:solidFill>
              </a:rPr>
              <a:t> small second dorsal with long free rear tip, 2 times </a:t>
            </a:r>
          </a:p>
          <a:p>
            <a:pPr marL="342900" indent="-342900"/>
            <a:r>
              <a:rPr lang="en-US" sz="1200" b="1">
                <a:solidFill>
                  <a:srgbClr val="CC0099"/>
                </a:solidFill>
              </a:rPr>
              <a:t>	more than its height.</a:t>
            </a:r>
          </a:p>
          <a:p>
            <a:pPr marL="342900" indent="-342900"/>
            <a:r>
              <a:rPr lang="en-US" sz="1200" b="1">
                <a:solidFill>
                  <a:srgbClr val="CC0099"/>
                </a:solidFill>
                <a:latin typeface="Times New Roman" pitchFamily="18" charset="0"/>
              </a:rPr>
              <a:t>4.	Only </a:t>
            </a:r>
            <a:r>
              <a:rPr lang="en-US" sz="1200" b="1" i="1">
                <a:solidFill>
                  <a:srgbClr val="CC0099"/>
                </a:solidFill>
                <a:latin typeface="Times New Roman" pitchFamily="18" charset="0"/>
              </a:rPr>
              <a:t>Carcharhinus </a:t>
            </a:r>
            <a:r>
              <a:rPr lang="en-US" sz="1200" b="1">
                <a:solidFill>
                  <a:srgbClr val="CC0099"/>
                </a:solidFill>
                <a:latin typeface="Times New Roman" pitchFamily="18" charset="0"/>
              </a:rPr>
              <a:t>species with dorsal fin origin behind the free rear tip of the pectoral fin,</a:t>
            </a:r>
            <a:r>
              <a:rPr lang="en-US">
                <a:solidFill>
                  <a:srgbClr val="CC0099"/>
                </a:solidFill>
              </a:rPr>
              <a:t> </a:t>
            </a:r>
            <a:r>
              <a:rPr lang="en-US" sz="1200" b="1">
                <a:solidFill>
                  <a:srgbClr val="CC0099"/>
                </a:solidFill>
                <a:latin typeface="Times New Roman" pitchFamily="18" charset="0"/>
              </a:rPr>
              <a:t>indicated by arrows (blue and red) in the photo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515324"/>
              </p:ext>
            </p:extLst>
          </p:nvPr>
        </p:nvGraphicFramePr>
        <p:xfrm>
          <a:off x="1" y="-53462"/>
          <a:ext cx="9144000" cy="6911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0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-53462"/>
                        <a:ext cx="9144000" cy="69114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Bigeye thresh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0"/>
            <a:ext cx="4356100" cy="3213100"/>
          </a:xfrm>
          <a:prstGeom prst="rect">
            <a:avLst/>
          </a:prstGeom>
          <a:noFill/>
        </p:spPr>
      </p:pic>
      <p:pic>
        <p:nvPicPr>
          <p:cNvPr id="10247" name="Picture 7" descr="he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62500" cy="3200400"/>
          </a:xfrm>
          <a:prstGeom prst="rect">
            <a:avLst/>
          </a:prstGeom>
          <a:noFill/>
        </p:spPr>
      </p:pic>
      <p:sp>
        <p:nvSpPr>
          <p:cNvPr id="10248" name="Line 8"/>
          <p:cNvSpPr>
            <a:spLocks noChangeShapeType="1"/>
          </p:cNvSpPr>
          <p:nvPr/>
        </p:nvSpPr>
        <p:spPr bwMode="auto">
          <a:xfrm flipH="1">
            <a:off x="8604250" y="1125538"/>
            <a:ext cx="144463" cy="6477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H="1">
            <a:off x="2411413" y="404813"/>
            <a:ext cx="1873250" cy="10795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H="1" flipV="1">
            <a:off x="2987675" y="2492375"/>
            <a:ext cx="504825" cy="4318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H="1" flipV="1">
            <a:off x="8748713" y="2349500"/>
            <a:ext cx="144462" cy="574675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4787900" y="3068638"/>
            <a:ext cx="1728788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0255" name="Picture 15" descr="bigeye thresh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05163"/>
            <a:ext cx="8893175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6011863" y="5084763"/>
            <a:ext cx="3132137" cy="17732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200" b="1">
              <a:solidFill>
                <a:srgbClr val="FF9933"/>
              </a:solidFill>
            </a:endParaRPr>
          </a:p>
          <a:p>
            <a:r>
              <a:rPr lang="en-US" sz="1600" b="1">
                <a:solidFill>
                  <a:srgbClr val="FF3300"/>
                </a:solidFill>
                <a:latin typeface="Times New Roman" pitchFamily="18" charset="0"/>
              </a:rPr>
              <a:t>Name: Bigeye Thresher shark</a:t>
            </a:r>
          </a:p>
          <a:p>
            <a:r>
              <a:rPr lang="en-US" sz="1600" b="1">
                <a:solidFill>
                  <a:srgbClr val="FF3300"/>
                </a:solidFill>
                <a:latin typeface="Times New Roman" pitchFamily="18" charset="0"/>
              </a:rPr>
              <a:t>Code:  BTH</a:t>
            </a:r>
          </a:p>
          <a:p>
            <a:endParaRPr lang="en-US" b="1">
              <a:solidFill>
                <a:srgbClr val="FF9933"/>
              </a:solidFill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b="1">
                <a:solidFill>
                  <a:srgbClr val="FF9933"/>
                </a:solidFill>
              </a:rPr>
              <a:t> </a:t>
            </a:r>
            <a:r>
              <a:rPr lang="en-US" sz="1200" b="1">
                <a:solidFill>
                  <a:srgbClr val="FF9933"/>
                </a:solidFill>
              </a:rPr>
              <a:t>Very Long upper caudal tail</a:t>
            </a:r>
          </a:p>
          <a:p>
            <a:pPr>
              <a:buFontTx/>
              <a:buChar char="•"/>
            </a:pPr>
            <a:r>
              <a:rPr lang="en-US" b="1">
                <a:solidFill>
                  <a:srgbClr val="FF9933"/>
                </a:solidFill>
              </a:rPr>
              <a:t> </a:t>
            </a:r>
            <a:r>
              <a:rPr lang="en-US" sz="1200" b="1">
                <a:solidFill>
                  <a:srgbClr val="FF9933"/>
                </a:solidFill>
              </a:rPr>
              <a:t>Large eyes</a:t>
            </a:r>
          </a:p>
          <a:p>
            <a:pPr>
              <a:buFontTx/>
              <a:buChar char="•"/>
            </a:pPr>
            <a:r>
              <a:rPr lang="en-US" b="1">
                <a:solidFill>
                  <a:srgbClr val="FF9933"/>
                </a:solidFill>
              </a:rPr>
              <a:t> </a:t>
            </a:r>
            <a:r>
              <a:rPr lang="en-US" sz="1200" b="1">
                <a:solidFill>
                  <a:srgbClr val="FF9933"/>
                </a:solidFill>
              </a:rPr>
              <a:t>Groove on the head</a:t>
            </a:r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>
            <a:off x="5795963" y="3573463"/>
            <a:ext cx="1296987" cy="2159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>
            <a:off x="1042988" y="3860800"/>
            <a:ext cx="0" cy="720725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830366"/>
              </p:ext>
            </p:extLst>
          </p:nvPr>
        </p:nvGraphicFramePr>
        <p:xfrm>
          <a:off x="0" y="0"/>
          <a:ext cx="9170256" cy="628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0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70256" cy="628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ommon thresh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363"/>
            <a:ext cx="91440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70" name="Line 6"/>
          <p:cNvSpPr>
            <a:spLocks noChangeShapeType="1"/>
          </p:cNvSpPr>
          <p:nvPr/>
        </p:nvSpPr>
        <p:spPr bwMode="auto">
          <a:xfrm flipH="1" flipV="1">
            <a:off x="2484438" y="5734050"/>
            <a:ext cx="86360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 flipH="1" flipV="1">
            <a:off x="3851275" y="5445125"/>
            <a:ext cx="576263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H="1" flipV="1">
            <a:off x="2411413" y="2276475"/>
            <a:ext cx="6477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H="1" flipV="1">
            <a:off x="3779838" y="2205038"/>
            <a:ext cx="43180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H="1" flipV="1">
            <a:off x="7380288" y="4437063"/>
            <a:ext cx="144462" cy="1009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H="1" flipV="1">
            <a:off x="6732588" y="1125538"/>
            <a:ext cx="730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0" y="0"/>
            <a:ext cx="3059113" cy="581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3300"/>
                </a:solidFill>
                <a:latin typeface="Times New Roman" pitchFamily="18" charset="0"/>
              </a:rPr>
              <a:t>Name: Common Thresher Shark</a:t>
            </a:r>
          </a:p>
          <a:p>
            <a:r>
              <a:rPr lang="en-US" sz="1600" b="1">
                <a:solidFill>
                  <a:srgbClr val="FF3300"/>
                </a:solidFill>
                <a:latin typeface="Times New Roman" pitchFamily="18" charset="0"/>
              </a:rPr>
              <a:t>Code:  ALV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4643438" y="2800350"/>
            <a:ext cx="4321175" cy="11906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b="1">
                <a:solidFill>
                  <a:srgbClr val="CC0099"/>
                </a:solidFill>
              </a:rPr>
              <a:t>White colour of belly comes above pectoral fins</a:t>
            </a:r>
          </a:p>
          <a:p>
            <a:pPr>
              <a:buFontTx/>
              <a:buChar char="•"/>
            </a:pPr>
            <a:r>
              <a:rPr lang="en-US" b="1">
                <a:solidFill>
                  <a:srgbClr val="CC0099"/>
                </a:solidFill>
              </a:rPr>
              <a:t>Distinctive white colour around the belly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SHARK SPECIES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 THRESHER SHARK</a:t>
            </a:r>
          </a:p>
          <a:p>
            <a:r>
              <a:rPr lang="en-US" dirty="0" smtClean="0"/>
              <a:t>PELAGIC THRESHER SHARK</a:t>
            </a:r>
          </a:p>
          <a:p>
            <a:r>
              <a:rPr lang="en-US" dirty="0" smtClean="0"/>
              <a:t>SANDBAR</a:t>
            </a:r>
          </a:p>
          <a:p>
            <a:r>
              <a:rPr lang="en-US" dirty="0" smtClean="0"/>
              <a:t>HAMMERHEAD SHARKS</a:t>
            </a:r>
          </a:p>
          <a:p>
            <a:r>
              <a:rPr lang="en-US" dirty="0" smtClean="0"/>
              <a:t>TIGER</a:t>
            </a:r>
          </a:p>
          <a:p>
            <a:r>
              <a:rPr lang="en-US" dirty="0" smtClean="0"/>
              <a:t>WHALESHARK</a:t>
            </a:r>
          </a:p>
          <a:p>
            <a:r>
              <a:rPr lang="en-US" dirty="0" smtClean="0"/>
              <a:t>COOKIE CUTTER</a:t>
            </a:r>
          </a:p>
          <a:p>
            <a:endParaRPr lang="en-US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10966"/>
              </p:ext>
            </p:extLst>
          </p:nvPr>
        </p:nvGraphicFramePr>
        <p:xfrm>
          <a:off x="0" y="232291"/>
          <a:ext cx="9144000" cy="6268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2291"/>
                        <a:ext cx="9144000" cy="6268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71"/>
            <a:ext cx="9252520" cy="520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82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0" y="0"/>
          <a:ext cx="4787900" cy="308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1" name="Photo Editor Photo" r:id="rId3" imgW="12193057" imgH="7849280" progId="">
                  <p:embed/>
                </p:oleObj>
              </mc:Choice>
              <mc:Fallback>
                <p:oleObj name="Photo Editor Photo" r:id="rId3" imgW="12193057" imgH="78492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787900" cy="308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4787900" y="0"/>
          <a:ext cx="4356100" cy="310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2" name="Photo Editor Photo" r:id="rId5" imgW="4145639" imgH="2949196" progId="">
                  <p:embed/>
                </p:oleObj>
              </mc:Choice>
              <mc:Fallback>
                <p:oleObj name="Photo Editor Photo" r:id="rId5" imgW="4145639" imgH="2949196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0"/>
                        <a:ext cx="4356100" cy="310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13" y="3875088"/>
            <a:ext cx="9144000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580063" y="5465763"/>
            <a:ext cx="3563937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Name: Pelagic Thresher Shark</a:t>
            </a:r>
          </a:p>
          <a:p>
            <a:r>
              <a:rPr lang="en-US" b="1">
                <a:solidFill>
                  <a:srgbClr val="FF3300"/>
                </a:solidFill>
              </a:rPr>
              <a:t>Code:  PTH 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808038" y="3114675"/>
            <a:ext cx="7264400" cy="6191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CC0099"/>
                </a:solidFill>
                <a:latin typeface="Times New Roman" pitchFamily="18" charset="0"/>
              </a:rPr>
              <a:t>Note:  Pelagic Thresher shark does not have the groove on the head and the distinctive</a:t>
            </a:r>
          </a:p>
          <a:p>
            <a:r>
              <a:rPr lang="en-US" sz="1600">
                <a:solidFill>
                  <a:srgbClr val="CC0099"/>
                </a:solidFill>
                <a:latin typeface="Times New Roman" pitchFamily="18" charset="0"/>
              </a:rPr>
              <a:t> white marking around the belly like bigeye and common Thresher shark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787900" y="5589588"/>
            <a:ext cx="360363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AK9M7C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943225"/>
            <a:ext cx="2676525" cy="971550"/>
          </a:xfrm>
          <a:prstGeom prst="rect">
            <a:avLst/>
          </a:prstGeom>
          <a:noFill/>
        </p:spPr>
      </p:pic>
      <p:pic>
        <p:nvPicPr>
          <p:cNvPr id="6151" name="Picture 7" descr="CAORK5T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1675" y="2790825"/>
            <a:ext cx="5200650" cy="1276350"/>
          </a:xfrm>
          <a:prstGeom prst="rect">
            <a:avLst/>
          </a:prstGeom>
          <a:noFill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73425"/>
            <a:ext cx="7596188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5" name="Picture 11" descr="Sandbar_shark_jaw_low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572000" cy="3430588"/>
          </a:xfrm>
          <a:prstGeom prst="rect">
            <a:avLst/>
          </a:prstGeom>
          <a:noFill/>
        </p:spPr>
      </p:pic>
      <p:graphicFrame>
        <p:nvGraphicFramePr>
          <p:cNvPr id="6157" name="Object 13"/>
          <p:cNvGraphicFramePr>
            <a:graphicFrameLocks noChangeAspect="1"/>
          </p:cNvGraphicFramePr>
          <p:nvPr/>
        </p:nvGraphicFramePr>
        <p:xfrm>
          <a:off x="4572000" y="0"/>
          <a:ext cx="4572000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Photo Editor Photo" r:id="rId7" imgW="21638095" imgH="16228571" progId="">
                  <p:embed/>
                </p:oleObj>
              </mc:Choice>
              <mc:Fallback>
                <p:oleObj name="Photo Editor Photo" r:id="rId7" imgW="21638095" imgH="16228571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0"/>
                        <a:ext cx="4572000" cy="342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0" y="0"/>
            <a:ext cx="3924300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Name: Sandbar Shark</a:t>
            </a:r>
          </a:p>
          <a:p>
            <a:r>
              <a:rPr lang="en-US" b="1">
                <a:solidFill>
                  <a:srgbClr val="FF3300"/>
                </a:solidFill>
              </a:rPr>
              <a:t>Code:  CCP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7596188" y="3883025"/>
            <a:ext cx="1439862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400" b="1">
                <a:solidFill>
                  <a:srgbClr val="FF3300"/>
                </a:solidFill>
                <a:latin typeface="Times New Roman" pitchFamily="18" charset="0"/>
              </a:rPr>
              <a:t>1</a:t>
            </a:r>
            <a:r>
              <a:rPr lang="en-US" sz="1400" b="1" baseline="30000">
                <a:solidFill>
                  <a:srgbClr val="FF3300"/>
                </a:solidFill>
                <a:latin typeface="Times New Roman" pitchFamily="18" charset="0"/>
              </a:rPr>
              <a:t>st</a:t>
            </a:r>
            <a:r>
              <a:rPr lang="en-US" sz="1400" b="1">
                <a:solidFill>
                  <a:srgbClr val="FF3300"/>
                </a:solidFill>
                <a:latin typeface="Times New Roman" pitchFamily="18" charset="0"/>
              </a:rPr>
              <a:t> dorsal fin</a:t>
            </a:r>
          </a:p>
          <a:p>
            <a:r>
              <a:rPr lang="en-US" sz="1400" b="1">
                <a:solidFill>
                  <a:srgbClr val="FF3300"/>
                </a:solidFill>
                <a:latin typeface="Times New Roman" pitchFamily="18" charset="0"/>
              </a:rPr>
              <a:t>very large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rgbClr val="FF3300"/>
                </a:solidFill>
                <a:latin typeface="Times New Roman" pitchFamily="18" charset="0"/>
              </a:rPr>
              <a:t>Front of 1</a:t>
            </a:r>
            <a:r>
              <a:rPr lang="en-US" sz="1400" b="1" baseline="30000">
                <a:solidFill>
                  <a:srgbClr val="FF3300"/>
                </a:solidFill>
                <a:latin typeface="Times New Roman" pitchFamily="18" charset="0"/>
              </a:rPr>
              <a:t>st</a:t>
            </a:r>
            <a:r>
              <a:rPr lang="en-US" sz="1400" b="1">
                <a:solidFill>
                  <a:srgbClr val="FF3300"/>
                </a:solidFill>
                <a:latin typeface="Times New Roman" pitchFamily="18" charset="0"/>
              </a:rPr>
              <a:t> dorsal fin is nearer the back of where the pectoral fin joins the body</a:t>
            </a: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H="1">
            <a:off x="3348038" y="3860800"/>
            <a:ext cx="503237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2411413" y="4005263"/>
            <a:ext cx="0" cy="1368425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 flipH="1">
            <a:off x="7092950" y="333375"/>
            <a:ext cx="574675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888813"/>
              </p:ext>
            </p:extLst>
          </p:nvPr>
        </p:nvGraphicFramePr>
        <p:xfrm>
          <a:off x="89922" y="285729"/>
          <a:ext cx="9066049" cy="6215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22" y="285729"/>
                        <a:ext cx="9066049" cy="62151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" y="0"/>
            <a:ext cx="9168340" cy="51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4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5775325"/>
            <a:ext cx="719138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205038"/>
            <a:ext cx="5207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268538" y="3716338"/>
            <a:ext cx="935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	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84213" y="2492375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Scalloped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1725" y="2276475"/>
            <a:ext cx="1223963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427538" y="2349500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Winghead</a:t>
            </a:r>
          </a:p>
        </p:txBody>
      </p:sp>
      <p:graphicFrame>
        <p:nvGraphicFramePr>
          <p:cNvPr id="3084" name="Object 12"/>
          <p:cNvGraphicFramePr>
            <a:graphicFrameLocks noChangeAspect="1"/>
          </p:cNvGraphicFramePr>
          <p:nvPr/>
        </p:nvGraphicFramePr>
        <p:xfrm>
          <a:off x="0" y="0"/>
          <a:ext cx="3348038" cy="237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Bitmap Image" r:id="rId6" imgW="4657143" imgH="3115110" progId="PBrush">
                  <p:embed/>
                </p:oleObj>
              </mc:Choice>
              <mc:Fallback>
                <p:oleObj name="Bitmap Image" r:id="rId6" imgW="4657143" imgH="3115110" progId="PBrush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48038" cy="237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539750" y="404813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0033CC"/>
                </a:solidFill>
              </a:rPr>
              <a:t> 1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187450" y="260350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1692275" y="188913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2268538" y="260350"/>
            <a:ext cx="288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0033CC"/>
                </a:solidFill>
              </a:rPr>
              <a:t>4</a:t>
            </a:r>
          </a:p>
        </p:txBody>
      </p:sp>
      <p:pic>
        <p:nvPicPr>
          <p:cNvPr id="3089" name="Picture 17" descr="Slide2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573463"/>
            <a:ext cx="3024188" cy="2205037"/>
          </a:xfrm>
          <a:prstGeom prst="rect">
            <a:avLst/>
          </a:prstGeom>
          <a:noFill/>
        </p:spPr>
      </p:pic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611188" y="49418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1403350" y="51577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2124075" y="49418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auto">
          <a:xfrm>
            <a:off x="1042988" y="5949950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 Smooth</a:t>
            </a:r>
          </a:p>
        </p:txBody>
      </p:sp>
      <p:sp>
        <p:nvSpPr>
          <p:cNvPr id="3094" name="Rectangle 22"/>
          <p:cNvSpPr>
            <a:spLocks noChangeArrowheads="1"/>
          </p:cNvSpPr>
          <p:nvPr/>
        </p:nvSpPr>
        <p:spPr bwMode="auto">
          <a:xfrm>
            <a:off x="4787900" y="5949950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Great</a:t>
            </a: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2392363" y="50323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5778500"/>
            <a:ext cx="7921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6" name="Picture 34" descr="Eusphyra blochii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0" y="0"/>
            <a:ext cx="2952750" cy="2212975"/>
          </a:xfrm>
          <a:prstGeom prst="rect">
            <a:avLst/>
          </a:prstGeom>
          <a:noFill/>
        </p:spPr>
      </p:pic>
      <p:pic>
        <p:nvPicPr>
          <p:cNvPr id="3111" name="Picture 39" descr="Great-Hammerhead-28-(Andy-M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2852738"/>
            <a:ext cx="4064000" cy="2876550"/>
          </a:xfrm>
          <a:prstGeom prst="rect">
            <a:avLst/>
          </a:prstGeom>
          <a:noFill/>
        </p:spPr>
      </p:pic>
      <p:sp>
        <p:nvSpPr>
          <p:cNvPr id="3112" name="Line 40"/>
          <p:cNvSpPr>
            <a:spLocks noChangeShapeType="1"/>
          </p:cNvSpPr>
          <p:nvPr/>
        </p:nvSpPr>
        <p:spPr bwMode="auto">
          <a:xfrm flipH="1" flipV="1">
            <a:off x="8101013" y="4724400"/>
            <a:ext cx="431800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113" name="Line 41"/>
          <p:cNvSpPr>
            <a:spLocks noChangeShapeType="1"/>
          </p:cNvSpPr>
          <p:nvPr/>
        </p:nvSpPr>
        <p:spPr bwMode="auto">
          <a:xfrm flipH="1" flipV="1">
            <a:off x="7740650" y="4868863"/>
            <a:ext cx="287338" cy="3603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114" name="Line 42"/>
          <p:cNvSpPr>
            <a:spLocks noChangeShapeType="1"/>
          </p:cNvSpPr>
          <p:nvPr/>
        </p:nvSpPr>
        <p:spPr bwMode="auto">
          <a:xfrm flipH="1" flipV="1">
            <a:off x="7019925" y="1125538"/>
            <a:ext cx="288925" cy="215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115" name="Line 43"/>
          <p:cNvSpPr>
            <a:spLocks noChangeShapeType="1"/>
          </p:cNvSpPr>
          <p:nvPr/>
        </p:nvSpPr>
        <p:spPr bwMode="auto">
          <a:xfrm flipV="1">
            <a:off x="5867400" y="908050"/>
            <a:ext cx="73025" cy="3603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116" name="Text Box 44"/>
          <p:cNvSpPr txBox="1">
            <a:spLocks noChangeArrowheads="1"/>
          </p:cNvSpPr>
          <p:nvPr/>
        </p:nvSpPr>
        <p:spPr bwMode="auto">
          <a:xfrm>
            <a:off x="1835150" y="2492375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CODE: SPL</a:t>
            </a:r>
          </a:p>
        </p:txBody>
      </p:sp>
      <p:sp>
        <p:nvSpPr>
          <p:cNvPr id="3117" name="Text Box 45"/>
          <p:cNvSpPr txBox="1">
            <a:spLocks noChangeArrowheads="1"/>
          </p:cNvSpPr>
          <p:nvPr/>
        </p:nvSpPr>
        <p:spPr bwMode="auto">
          <a:xfrm>
            <a:off x="2124075" y="5949950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CODE: SPZ</a:t>
            </a:r>
          </a:p>
        </p:txBody>
      </p:sp>
      <p:sp>
        <p:nvSpPr>
          <p:cNvPr id="3118" name="Text Box 46"/>
          <p:cNvSpPr txBox="1">
            <a:spLocks noChangeArrowheads="1"/>
          </p:cNvSpPr>
          <p:nvPr/>
        </p:nvSpPr>
        <p:spPr bwMode="auto">
          <a:xfrm>
            <a:off x="5580063" y="2349500"/>
            <a:ext cx="208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CODE: EUB</a:t>
            </a:r>
          </a:p>
        </p:txBody>
      </p:sp>
      <p:sp>
        <p:nvSpPr>
          <p:cNvPr id="3119" name="Text Box 47"/>
          <p:cNvSpPr txBox="1">
            <a:spLocks noChangeArrowheads="1"/>
          </p:cNvSpPr>
          <p:nvPr/>
        </p:nvSpPr>
        <p:spPr bwMode="auto">
          <a:xfrm>
            <a:off x="5795963" y="5949950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CODE: SPK</a:t>
            </a:r>
          </a:p>
        </p:txBody>
      </p:sp>
      <p:sp>
        <p:nvSpPr>
          <p:cNvPr id="3120" name="Text Box 48"/>
          <p:cNvSpPr txBox="1">
            <a:spLocks noChangeArrowheads="1"/>
          </p:cNvSpPr>
          <p:nvPr/>
        </p:nvSpPr>
        <p:spPr bwMode="auto">
          <a:xfrm>
            <a:off x="6135688" y="5397500"/>
            <a:ext cx="2228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9900"/>
                </a:solidFill>
                <a:latin typeface="Times New Roman" pitchFamily="18" charset="0"/>
              </a:rPr>
              <a:t>Front of head is almost straight</a:t>
            </a:r>
          </a:p>
        </p:txBody>
      </p:sp>
      <p:sp>
        <p:nvSpPr>
          <p:cNvPr id="3121" name="Text Box 49"/>
          <p:cNvSpPr txBox="1">
            <a:spLocks noChangeArrowheads="1"/>
          </p:cNvSpPr>
          <p:nvPr/>
        </p:nvSpPr>
        <p:spPr bwMode="auto">
          <a:xfrm>
            <a:off x="15875" y="5541963"/>
            <a:ext cx="1906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9900"/>
                </a:solidFill>
                <a:latin typeface="Times New Roman" pitchFamily="18" charset="0"/>
              </a:rPr>
              <a:t>Front of head has 3 curves</a:t>
            </a:r>
          </a:p>
        </p:txBody>
      </p:sp>
      <p:sp>
        <p:nvSpPr>
          <p:cNvPr id="3122" name="Text Box 50"/>
          <p:cNvSpPr txBox="1">
            <a:spLocks noChangeArrowheads="1"/>
          </p:cNvSpPr>
          <p:nvPr/>
        </p:nvSpPr>
        <p:spPr bwMode="auto">
          <a:xfrm>
            <a:off x="2195513" y="1412875"/>
            <a:ext cx="12969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9900"/>
                </a:solidFill>
                <a:latin typeface="Times New Roman" pitchFamily="18" charset="0"/>
              </a:rPr>
              <a:t>Front of head </a:t>
            </a:r>
          </a:p>
          <a:p>
            <a:r>
              <a:rPr lang="en-US" sz="1200" b="1">
                <a:solidFill>
                  <a:srgbClr val="009900"/>
                </a:solidFill>
                <a:latin typeface="Times New Roman" pitchFamily="18" charset="0"/>
              </a:rPr>
              <a:t>has 4 curves with dent</a:t>
            </a:r>
          </a:p>
          <a:p>
            <a:r>
              <a:rPr lang="en-US" sz="1200" b="1">
                <a:solidFill>
                  <a:srgbClr val="009900"/>
                </a:solidFill>
                <a:latin typeface="Times New Roman" pitchFamily="18" charset="0"/>
              </a:rPr>
              <a:t>in the center</a:t>
            </a:r>
          </a:p>
        </p:txBody>
      </p:sp>
      <p:sp>
        <p:nvSpPr>
          <p:cNvPr id="3124" name="Text Box 52"/>
          <p:cNvSpPr txBox="1">
            <a:spLocks noChangeArrowheads="1"/>
          </p:cNvSpPr>
          <p:nvPr/>
        </p:nvSpPr>
        <p:spPr bwMode="auto">
          <a:xfrm>
            <a:off x="7575550" y="212725"/>
            <a:ext cx="151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9900"/>
                </a:solidFill>
                <a:latin typeface="Times New Roman" pitchFamily="18" charset="0"/>
              </a:rPr>
              <a:t>Wings of head</a:t>
            </a:r>
          </a:p>
          <a:p>
            <a:r>
              <a:rPr lang="en-US" sz="1200" b="1">
                <a:solidFill>
                  <a:srgbClr val="009900"/>
                </a:solidFill>
                <a:latin typeface="Times New Roman" pitchFamily="18" charset="0"/>
              </a:rPr>
              <a:t>are long and narrow</a:t>
            </a:r>
          </a:p>
        </p:txBody>
      </p:sp>
      <p:sp>
        <p:nvSpPr>
          <p:cNvPr id="3125" name="Line 53"/>
          <p:cNvSpPr>
            <a:spLocks noChangeShapeType="1"/>
          </p:cNvSpPr>
          <p:nvPr/>
        </p:nvSpPr>
        <p:spPr bwMode="auto">
          <a:xfrm flipV="1">
            <a:off x="684213" y="692150"/>
            <a:ext cx="358775" cy="215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126" name="Line 54"/>
          <p:cNvSpPr>
            <a:spLocks noChangeShapeType="1"/>
          </p:cNvSpPr>
          <p:nvPr/>
        </p:nvSpPr>
        <p:spPr bwMode="auto">
          <a:xfrm flipV="1">
            <a:off x="1187450" y="549275"/>
            <a:ext cx="360363" cy="1428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127" name="Line 55"/>
          <p:cNvSpPr>
            <a:spLocks noChangeShapeType="1"/>
          </p:cNvSpPr>
          <p:nvPr/>
        </p:nvSpPr>
        <p:spPr bwMode="auto">
          <a:xfrm flipV="1">
            <a:off x="1692275" y="620713"/>
            <a:ext cx="431800" cy="714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128" name="Line 56"/>
          <p:cNvSpPr>
            <a:spLocks noChangeShapeType="1"/>
          </p:cNvSpPr>
          <p:nvPr/>
        </p:nvSpPr>
        <p:spPr bwMode="auto">
          <a:xfrm>
            <a:off x="2195513" y="692150"/>
            <a:ext cx="360362" cy="730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129" name="Line 57"/>
          <p:cNvSpPr>
            <a:spLocks noChangeShapeType="1"/>
          </p:cNvSpPr>
          <p:nvPr/>
        </p:nvSpPr>
        <p:spPr bwMode="auto">
          <a:xfrm>
            <a:off x="395288" y="5229225"/>
            <a:ext cx="504825" cy="2873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130" name="Line 58"/>
          <p:cNvSpPr>
            <a:spLocks noChangeShapeType="1"/>
          </p:cNvSpPr>
          <p:nvPr/>
        </p:nvSpPr>
        <p:spPr bwMode="auto">
          <a:xfrm>
            <a:off x="1116013" y="5516563"/>
            <a:ext cx="935037" cy="730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131" name="Line 59"/>
          <p:cNvSpPr>
            <a:spLocks noChangeShapeType="1"/>
          </p:cNvSpPr>
          <p:nvPr/>
        </p:nvSpPr>
        <p:spPr bwMode="auto">
          <a:xfrm flipV="1">
            <a:off x="2268538" y="5229225"/>
            <a:ext cx="358775" cy="2873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132" name="Line 60"/>
          <p:cNvSpPr>
            <a:spLocks noChangeShapeType="1"/>
          </p:cNvSpPr>
          <p:nvPr/>
        </p:nvSpPr>
        <p:spPr bwMode="auto">
          <a:xfrm>
            <a:off x="7812088" y="5876925"/>
            <a:ext cx="0" cy="9810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240616"/>
              </p:ext>
            </p:extLst>
          </p:nvPr>
        </p:nvGraphicFramePr>
        <p:xfrm>
          <a:off x="-14284" y="285728"/>
          <a:ext cx="9170255" cy="6286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5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284" y="285728"/>
                        <a:ext cx="9170255" cy="62865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1425069"/>
              </p:ext>
            </p:extLst>
          </p:nvPr>
        </p:nvGraphicFramePr>
        <p:xfrm>
          <a:off x="-26255" y="285728"/>
          <a:ext cx="9170255" cy="628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1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6255" y="285728"/>
                        <a:ext cx="9170255" cy="628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383967"/>
              </p:ext>
            </p:extLst>
          </p:nvPr>
        </p:nvGraphicFramePr>
        <p:xfrm>
          <a:off x="-14284" y="293936"/>
          <a:ext cx="9158284" cy="6278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9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284" y="293936"/>
                        <a:ext cx="9158284" cy="62783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843"/>
              </p:ext>
            </p:extLst>
          </p:nvPr>
        </p:nvGraphicFramePr>
        <p:xfrm>
          <a:off x="-26254" y="285728"/>
          <a:ext cx="9170254" cy="657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6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6254" y="285728"/>
                        <a:ext cx="9170254" cy="6572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587415"/>
              </p:ext>
            </p:extLst>
          </p:nvPr>
        </p:nvGraphicFramePr>
        <p:xfrm>
          <a:off x="-14286" y="214290"/>
          <a:ext cx="9170258" cy="6286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7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286" y="214290"/>
                        <a:ext cx="9170258" cy="62865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303588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4341" name="Object 5"/>
          <p:cNvGraphicFramePr>
            <a:graphicFrameLocks noChangeAspect="1"/>
          </p:cNvGraphicFramePr>
          <p:nvPr/>
        </p:nvGraphicFramePr>
        <p:xfrm>
          <a:off x="3276600" y="0"/>
          <a:ext cx="5867400" cy="254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2" name="CorelPhotoPaint.Image.8" r:id="rId4" imgW="7555556" imgH="3149206" progId="">
                  <p:embed/>
                </p:oleObj>
              </mc:Choice>
              <mc:Fallback>
                <p:oleObj name="CorelPhotoPaint.Image.8" r:id="rId4" imgW="7555556" imgH="3149206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0"/>
                        <a:ext cx="5867400" cy="254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Line 6"/>
          <p:cNvSpPr>
            <a:spLocks noChangeShapeType="1"/>
          </p:cNvSpPr>
          <p:nvPr/>
        </p:nvSpPr>
        <p:spPr bwMode="auto">
          <a:xfrm flipH="1">
            <a:off x="6084888" y="404813"/>
            <a:ext cx="287337" cy="6477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H="1">
            <a:off x="6443663" y="476250"/>
            <a:ext cx="288925" cy="649288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4344" name="Object 8"/>
          <p:cNvGraphicFramePr>
            <a:graphicFrameLocks noChangeAspect="1"/>
          </p:cNvGraphicFramePr>
          <p:nvPr/>
        </p:nvGraphicFramePr>
        <p:xfrm>
          <a:off x="0" y="2924175"/>
          <a:ext cx="3170238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3" name="CorelPhotoPaint.Image.8" r:id="rId6" imgW="2486962" imgH="3084321" progId="">
                  <p:embed/>
                </p:oleObj>
              </mc:Choice>
              <mc:Fallback>
                <p:oleObj name="CorelPhotoPaint.Image.8" r:id="rId6" imgW="2486962" imgH="3084321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24175"/>
                        <a:ext cx="3170238" cy="393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5" name="Object 9"/>
          <p:cNvGraphicFramePr>
            <a:graphicFrameLocks noChangeAspect="1"/>
          </p:cNvGraphicFramePr>
          <p:nvPr/>
        </p:nvGraphicFramePr>
        <p:xfrm>
          <a:off x="3203575" y="2492375"/>
          <a:ext cx="5940425" cy="43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4" name="CorelPhotoPaint.Image.8" r:id="rId8" imgW="5260859" imgH="3352807" progId="">
                  <p:embed/>
                </p:oleObj>
              </mc:Choice>
              <mc:Fallback>
                <p:oleObj name="CorelPhotoPaint.Image.8" r:id="rId8" imgW="5260859" imgH="3352807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2492375"/>
                        <a:ext cx="5940425" cy="436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092950" y="5394325"/>
            <a:ext cx="2051050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Name: Tiger shark</a:t>
            </a:r>
          </a:p>
          <a:p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Code:   TIG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255963" y="5299075"/>
            <a:ext cx="23574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Times New Roman" pitchFamily="18" charset="0"/>
              </a:rPr>
              <a:t>Tiger stripes marking on the</a:t>
            </a:r>
          </a:p>
          <a:p>
            <a:r>
              <a:rPr lang="en-US" sz="1400" b="1">
                <a:solidFill>
                  <a:srgbClr val="FF3300"/>
                </a:solidFill>
                <a:latin typeface="Times New Roman" pitchFamily="18" charset="0"/>
              </a:rPr>
              <a:t>body, faded in adults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950913" y="3359150"/>
            <a:ext cx="16049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Times New Roman" pitchFamily="18" charset="0"/>
              </a:rPr>
              <a:t>Shape of head is</a:t>
            </a:r>
          </a:p>
          <a:p>
            <a:r>
              <a:rPr lang="en-US" sz="1400" b="1">
                <a:solidFill>
                  <a:srgbClr val="FF3300"/>
                </a:solidFill>
                <a:latin typeface="Times New Roman" pitchFamily="18" charset="0"/>
              </a:rPr>
              <a:t> round and blunt</a:t>
            </a:r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1042988" y="4005263"/>
            <a:ext cx="288925" cy="360362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8172450" y="2997200"/>
            <a:ext cx="144463" cy="6477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>
            <a:off x="5940425" y="3500438"/>
            <a:ext cx="936625" cy="865187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62584"/>
              </p:ext>
            </p:extLst>
          </p:nvPr>
        </p:nvGraphicFramePr>
        <p:xfrm>
          <a:off x="0" y="152645"/>
          <a:ext cx="9144000" cy="6268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8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645"/>
                        <a:ext cx="9144000" cy="62685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600200" y="41687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50825" y="188913"/>
            <a:ext cx="2449513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Name: Whale Shark</a:t>
            </a:r>
          </a:p>
          <a:p>
            <a:r>
              <a:rPr lang="en-US" b="1">
                <a:solidFill>
                  <a:srgbClr val="FF3300"/>
                </a:solidFill>
              </a:rPr>
              <a:t>Code:  RHN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473241"/>
              </p:ext>
            </p:extLst>
          </p:nvPr>
        </p:nvGraphicFramePr>
        <p:xfrm>
          <a:off x="0" y="293935"/>
          <a:ext cx="9144000" cy="6268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8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3935"/>
                        <a:ext cx="9144000" cy="62685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723530"/>
              </p:ext>
            </p:extLst>
          </p:nvPr>
        </p:nvGraphicFramePr>
        <p:xfrm>
          <a:off x="-14284" y="285729"/>
          <a:ext cx="9170256" cy="628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4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284" y="285729"/>
                        <a:ext cx="9170256" cy="628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4" cy="68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Cookie-cutter Shark - mou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87675" cy="2300288"/>
          </a:xfrm>
          <a:prstGeom prst="rect">
            <a:avLst/>
          </a:prstGeom>
          <a:noFill/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2276475"/>
            <a:ext cx="276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200" b="1">
                <a:solidFill>
                  <a:srgbClr val="FF3300"/>
                </a:solidFill>
                <a:latin typeface="Times New Roman" pitchFamily="18" charset="0"/>
              </a:rPr>
              <a:t>The Cookie-cutter Shark is named </a:t>
            </a:r>
          </a:p>
          <a:p>
            <a:r>
              <a:rPr lang="en-US" sz="1200" b="1">
                <a:solidFill>
                  <a:srgbClr val="FF3300"/>
                </a:solidFill>
                <a:latin typeface="Times New Roman" pitchFamily="18" charset="0"/>
              </a:rPr>
              <a:t>after the neat cookie-shaped </a:t>
            </a:r>
          </a:p>
          <a:p>
            <a:r>
              <a:rPr lang="en-US" sz="1200" b="1">
                <a:solidFill>
                  <a:srgbClr val="FF3300"/>
                </a:solidFill>
                <a:latin typeface="Times New Roman" pitchFamily="18" charset="0"/>
              </a:rPr>
              <a:t>wounds that it leaves on the</a:t>
            </a:r>
          </a:p>
          <a:p>
            <a:r>
              <a:rPr lang="en-US" sz="1200" b="1">
                <a:solidFill>
                  <a:srgbClr val="FF3300"/>
                </a:solidFill>
                <a:latin typeface="Times New Roman" pitchFamily="18" charset="0"/>
              </a:rPr>
              <a:t> bodies of larger fishes (tuna, marlin etc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979613" y="1916113"/>
            <a:ext cx="936625" cy="3603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7417" name="Picture 9" descr="me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0"/>
            <a:ext cx="6372225" cy="3068638"/>
          </a:xfrm>
          <a:prstGeom prst="rect">
            <a:avLst/>
          </a:prstGeom>
          <a:noFill/>
        </p:spPr>
      </p:pic>
      <p:sp>
        <p:nvSpPr>
          <p:cNvPr id="17418" name="Line 10"/>
          <p:cNvSpPr>
            <a:spLocks noChangeShapeType="1"/>
          </p:cNvSpPr>
          <p:nvPr/>
        </p:nvSpPr>
        <p:spPr bwMode="auto">
          <a:xfrm flipV="1">
            <a:off x="4427538" y="1628775"/>
            <a:ext cx="0" cy="792163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5795963" y="2636838"/>
            <a:ext cx="2425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600" b="1">
                <a:solidFill>
                  <a:srgbClr val="FF3300"/>
                </a:solidFill>
                <a:latin typeface="Times New Roman" pitchFamily="18" charset="0"/>
              </a:rPr>
              <a:t>No anal fin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FF3300"/>
                </a:solidFill>
                <a:latin typeface="Times New Roman" pitchFamily="18" charset="0"/>
              </a:rPr>
              <a:t>First dorsal fin way back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FF3300"/>
                </a:solidFill>
                <a:latin typeface="Times New Roman" pitchFamily="18" charset="0"/>
              </a:rPr>
              <a:t>Dark ring near gills</a:t>
            </a:r>
          </a:p>
        </p:txBody>
      </p:sp>
      <p:pic>
        <p:nvPicPr>
          <p:cNvPr id="17420" name="Picture 12" descr="Slide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38475"/>
            <a:ext cx="4859338" cy="3833813"/>
          </a:xfrm>
          <a:prstGeom prst="rect">
            <a:avLst/>
          </a:prstGeom>
          <a:noFill/>
        </p:spPr>
      </p:pic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3492500" y="0"/>
            <a:ext cx="4572000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Name: Cookie Cutter shark</a:t>
            </a:r>
          </a:p>
          <a:p>
            <a:r>
              <a:rPr lang="en-US" b="1">
                <a:solidFill>
                  <a:srgbClr val="FF3300"/>
                </a:solidFill>
              </a:rPr>
              <a:t>Code:  ISB</a:t>
            </a:r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H="1" flipV="1">
            <a:off x="3708400" y="4581525"/>
            <a:ext cx="71438" cy="287338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7423" name="Object 15"/>
          <p:cNvGraphicFramePr>
            <a:graphicFrameLocks noChangeAspect="1"/>
          </p:cNvGraphicFramePr>
          <p:nvPr/>
        </p:nvGraphicFramePr>
        <p:xfrm>
          <a:off x="4859338" y="3854450"/>
          <a:ext cx="4284662" cy="300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6" name="Bitmap Image" r:id="rId6" imgW="6076190" imgH="4819048" progId="PBrush">
                  <p:embed/>
                </p:oleObj>
              </mc:Choice>
              <mc:Fallback>
                <p:oleObj name="Bitmap Image" r:id="rId6" imgW="6076190" imgH="4819048" progId="PBrush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3854450"/>
                        <a:ext cx="4284662" cy="300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4" name="Line 16"/>
          <p:cNvSpPr>
            <a:spLocks noChangeShapeType="1"/>
          </p:cNvSpPr>
          <p:nvPr/>
        </p:nvSpPr>
        <p:spPr bwMode="auto">
          <a:xfrm>
            <a:off x="1908175" y="1125538"/>
            <a:ext cx="4608513" cy="3455987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9487010"/>
              </p:ext>
            </p:extLst>
          </p:nvPr>
        </p:nvGraphicFramePr>
        <p:xfrm>
          <a:off x="-14286" y="214290"/>
          <a:ext cx="9170258" cy="6286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9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286" y="214290"/>
                        <a:ext cx="9170258" cy="62865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414447"/>
              </p:ext>
            </p:extLst>
          </p:nvPr>
        </p:nvGraphicFramePr>
        <p:xfrm>
          <a:off x="-14284" y="285729"/>
          <a:ext cx="9170256" cy="628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5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284" y="285729"/>
                        <a:ext cx="9170256" cy="628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Oceanic-Moore-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11638" cy="3489325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319463"/>
            <a:ext cx="7885113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2055" name="Picture 7" descr="Slide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0"/>
            <a:ext cx="4932362" cy="3500438"/>
          </a:xfrm>
          <a:prstGeom prst="rect">
            <a:avLst/>
          </a:prstGeom>
          <a:noFill/>
        </p:spPr>
      </p:pic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1403350" y="3573463"/>
            <a:ext cx="6192838" cy="3284537"/>
            <a:chOff x="3617" y="1899"/>
            <a:chExt cx="7167" cy="3987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17" y="2520"/>
              <a:ext cx="7167" cy="3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60" name="Group 12"/>
            <p:cNvGrpSpPr>
              <a:grpSpLocks/>
            </p:cNvGrpSpPr>
            <p:nvPr/>
          </p:nvGrpSpPr>
          <p:grpSpPr bwMode="auto">
            <a:xfrm>
              <a:off x="6523" y="1899"/>
              <a:ext cx="2289" cy="680"/>
              <a:chOff x="6608" y="11865"/>
              <a:chExt cx="2289" cy="680"/>
            </a:xfrm>
          </p:grpSpPr>
          <p:sp>
            <p:nvSpPr>
              <p:cNvPr id="2061" name="Text Box 13"/>
              <p:cNvSpPr txBox="1">
                <a:spLocks noChangeArrowheads="1"/>
              </p:cNvSpPr>
              <p:nvPr/>
            </p:nvSpPr>
            <p:spPr bwMode="auto">
              <a:xfrm>
                <a:off x="6608" y="12005"/>
                <a:ext cx="2289" cy="475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lIns="36000" tIns="36000" rIns="36000" bIns="36000"/>
              <a:lstStyle/>
              <a:p>
                <a:pPr algn="ctr"/>
                <a:r>
                  <a:rPr lang="en-US" sz="800" b="1"/>
                  <a:t>Big round white tipped</a:t>
                </a:r>
              </a:p>
              <a:p>
                <a:pPr algn="ctr"/>
                <a:r>
                  <a:rPr lang="en-US" sz="800" b="1"/>
                  <a:t>1</a:t>
                </a:r>
                <a:r>
                  <a:rPr lang="en-US" sz="800" b="1" baseline="30000"/>
                  <a:t>st</a:t>
                </a:r>
                <a:r>
                  <a:rPr lang="en-US" sz="800" b="1"/>
                  <a:t> dorsal fin</a:t>
                </a:r>
                <a:endParaRPr lang="en-US" b="1"/>
              </a:p>
            </p:txBody>
          </p:sp>
          <p:sp>
            <p:nvSpPr>
              <p:cNvPr id="2062" name="Oval 14"/>
              <p:cNvSpPr>
                <a:spLocks noChangeArrowheads="1"/>
              </p:cNvSpPr>
              <p:nvPr/>
            </p:nvSpPr>
            <p:spPr bwMode="auto">
              <a:xfrm>
                <a:off x="6842" y="11865"/>
                <a:ext cx="1814" cy="680"/>
              </a:xfrm>
              <a:prstGeom prst="ellips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063" name="Group 15"/>
            <p:cNvGrpSpPr>
              <a:grpSpLocks/>
            </p:cNvGrpSpPr>
            <p:nvPr/>
          </p:nvGrpSpPr>
          <p:grpSpPr bwMode="auto">
            <a:xfrm>
              <a:off x="5841" y="4878"/>
              <a:ext cx="2109" cy="519"/>
              <a:chOff x="6381" y="14211"/>
              <a:chExt cx="2109" cy="519"/>
            </a:xfrm>
          </p:grpSpPr>
          <p:sp>
            <p:nvSpPr>
              <p:cNvPr id="2064" name="Text Box 16"/>
              <p:cNvSpPr txBox="1">
                <a:spLocks noChangeArrowheads="1"/>
              </p:cNvSpPr>
              <p:nvPr/>
            </p:nvSpPr>
            <p:spPr bwMode="auto">
              <a:xfrm>
                <a:off x="6381" y="14279"/>
                <a:ext cx="2109" cy="305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lIns="36000" tIns="36000" rIns="36000" bIns="36000"/>
              <a:lstStyle/>
              <a:p>
                <a:pPr algn="ctr"/>
                <a:r>
                  <a:rPr lang="en-US" sz="800" b="1"/>
                  <a:t>Long broad pectoral fins</a:t>
                </a:r>
                <a:endParaRPr lang="en-US" b="1"/>
              </a:p>
            </p:txBody>
          </p:sp>
          <p:sp>
            <p:nvSpPr>
              <p:cNvPr id="2065" name="Oval 17"/>
              <p:cNvSpPr>
                <a:spLocks noChangeArrowheads="1"/>
              </p:cNvSpPr>
              <p:nvPr/>
            </p:nvSpPr>
            <p:spPr bwMode="auto">
              <a:xfrm>
                <a:off x="6398" y="14211"/>
                <a:ext cx="2003" cy="519"/>
              </a:xfrm>
              <a:prstGeom prst="ellips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0"/>
            <a:ext cx="2987675" cy="915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Name:	Oceanic Whitetip</a:t>
            </a:r>
          </a:p>
          <a:p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Code:	OCS</a:t>
            </a:r>
            <a:r>
              <a:rPr lang="en-US" b="1">
                <a:solidFill>
                  <a:srgbClr val="FF0066"/>
                </a:solidFill>
                <a:latin typeface="Times New Roman" pitchFamily="18" charset="0"/>
              </a:rPr>
              <a:t> 	</a:t>
            </a:r>
            <a:r>
              <a:rPr lang="en-US">
                <a:solidFill>
                  <a:srgbClr val="FF0066"/>
                </a:solidFill>
                <a:latin typeface="Times New Roman" pitchFamily="18" charset="0"/>
              </a:rPr>
              <a:t>	</a:t>
            </a:r>
            <a:r>
              <a:rPr lang="en-US">
                <a:latin typeface="Times New Roman" pitchFamily="18" charset="0"/>
              </a:rPr>
              <a:t>	</a:t>
            </a:r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6227763" y="620713"/>
            <a:ext cx="0" cy="4318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68" name="Line 20"/>
          <p:cNvSpPr>
            <a:spLocks noChangeShapeType="1"/>
          </p:cNvSpPr>
          <p:nvPr/>
        </p:nvSpPr>
        <p:spPr bwMode="auto">
          <a:xfrm flipH="1" flipV="1">
            <a:off x="6659563" y="2997200"/>
            <a:ext cx="647700" cy="217488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 flipH="1">
            <a:off x="4427538" y="4149725"/>
            <a:ext cx="360362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 flipH="1">
            <a:off x="3419475" y="6453188"/>
            <a:ext cx="720725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529852"/>
              </p:ext>
            </p:extLst>
          </p:nvPr>
        </p:nvGraphicFramePr>
        <p:xfrm>
          <a:off x="0" y="285729"/>
          <a:ext cx="9155972" cy="6276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3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5729"/>
                        <a:ext cx="9155972" cy="6276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Compare sharks</a:t>
            </a:r>
            <a:endParaRPr lang="en-AU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030487"/>
              </p:ext>
            </p:extLst>
          </p:nvPr>
        </p:nvGraphicFramePr>
        <p:xfrm>
          <a:off x="2267744" y="1196752"/>
          <a:ext cx="4378727" cy="3001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1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1196752"/>
                        <a:ext cx="4378727" cy="30015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449738"/>
              </p:ext>
            </p:extLst>
          </p:nvPr>
        </p:nvGraphicFramePr>
        <p:xfrm>
          <a:off x="4867714" y="3935833"/>
          <a:ext cx="4276286" cy="2931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2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714" y="3935833"/>
                        <a:ext cx="4276286" cy="2931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591"/>
            <a:ext cx="4211960" cy="288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68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Compare sharks</a:t>
            </a:r>
            <a:endParaRPr lang="en-A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708078" cy="356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078" y="3762214"/>
            <a:ext cx="4435922" cy="303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90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Compare sharks</a:t>
            </a:r>
            <a:endParaRPr lang="en-A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" y="3728704"/>
            <a:ext cx="4137673" cy="312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58" y="3824389"/>
            <a:ext cx="4435922" cy="303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53642"/>
            <a:ext cx="3744416" cy="256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79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Compare sharks</a:t>
            </a:r>
            <a:endParaRPr lang="en-A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" y="1196752"/>
            <a:ext cx="4137673" cy="312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90573"/>
            <a:ext cx="5076056" cy="285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79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Compare sharks</a:t>
            </a:r>
            <a:endParaRPr lang="en-AU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606296" cy="315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96" y="3761655"/>
            <a:ext cx="4516605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39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Compare sharks</a:t>
            </a:r>
            <a:endParaRPr lang="en-AU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355" y="1196752"/>
            <a:ext cx="3931837" cy="269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97" y="3932105"/>
            <a:ext cx="4286184" cy="293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" y="3941594"/>
            <a:ext cx="4274075" cy="29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69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Compare sharks</a:t>
            </a:r>
            <a:endParaRPr lang="en-AU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099968"/>
              </p:ext>
            </p:extLst>
          </p:nvPr>
        </p:nvGraphicFramePr>
        <p:xfrm>
          <a:off x="-3358" y="3813034"/>
          <a:ext cx="4431342" cy="3038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4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358" y="3813034"/>
                        <a:ext cx="4431342" cy="30380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399303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7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734" y="4221088"/>
            <a:ext cx="4344051" cy="244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91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198250"/>
              </p:ext>
            </p:extLst>
          </p:nvPr>
        </p:nvGraphicFramePr>
        <p:xfrm>
          <a:off x="0" y="214290"/>
          <a:ext cx="9170256" cy="628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4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4290"/>
                        <a:ext cx="9170256" cy="628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33400" y="47244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197" name="Picture 5" descr="illustr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724275"/>
          </a:xfrm>
          <a:prstGeom prst="rect">
            <a:avLst/>
          </a:prstGeom>
          <a:noFill/>
        </p:spPr>
      </p:pic>
      <p:pic>
        <p:nvPicPr>
          <p:cNvPr id="8199" name="Picture 7" descr="KKsilvertipsideopenwater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4900"/>
            <a:ext cx="4572000" cy="3213100"/>
          </a:xfrm>
          <a:prstGeom prst="rect">
            <a:avLst/>
          </a:prstGeom>
          <a:noFill/>
        </p:spPr>
      </p:pic>
      <p:pic>
        <p:nvPicPr>
          <p:cNvPr id="8201" name="Picture 9" descr="KKsilvertipsideblueH2O1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644900"/>
            <a:ext cx="4572000" cy="3213100"/>
          </a:xfrm>
          <a:prstGeom prst="rect">
            <a:avLst/>
          </a:prstGeom>
          <a:noFill/>
        </p:spPr>
      </p:pic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0" y="0"/>
            <a:ext cx="2339975" cy="915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Name:	Silvertip</a:t>
            </a:r>
          </a:p>
          <a:p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Code:	ALS</a:t>
            </a:r>
            <a:r>
              <a:rPr lang="en-US" sz="1400" b="1">
                <a:solidFill>
                  <a:srgbClr val="FF0066"/>
                </a:solidFill>
              </a:rPr>
              <a:t> </a:t>
            </a:r>
            <a:r>
              <a:rPr lang="en-US" b="1">
                <a:solidFill>
                  <a:srgbClr val="FF0066"/>
                </a:solidFill>
              </a:rPr>
              <a:t>		</a:t>
            </a:r>
            <a:r>
              <a:rPr lang="en-US" b="1"/>
              <a:t>	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H="1">
            <a:off x="4211638" y="260350"/>
            <a:ext cx="647700" cy="144463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H="1">
            <a:off x="1763713" y="4292600"/>
            <a:ext cx="287337" cy="360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6516688" y="4005263"/>
            <a:ext cx="215900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flipH="1" flipV="1">
            <a:off x="3059113" y="2852738"/>
            <a:ext cx="433387" cy="144462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 flipH="1" flipV="1">
            <a:off x="8675688" y="1268413"/>
            <a:ext cx="144462" cy="936625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 flipH="1">
            <a:off x="1835150" y="6021388"/>
            <a:ext cx="3603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flipH="1">
            <a:off x="7451725" y="1916113"/>
            <a:ext cx="504825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4932363" y="2852738"/>
            <a:ext cx="3960812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White band  on edges of all fins</a:t>
            </a:r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 flipH="1">
            <a:off x="3851275" y="4508500"/>
            <a:ext cx="288925" cy="4333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253606"/>
              </p:ext>
            </p:extLst>
          </p:nvPr>
        </p:nvGraphicFramePr>
        <p:xfrm>
          <a:off x="0" y="224084"/>
          <a:ext cx="9155971" cy="6276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1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4084"/>
                        <a:ext cx="9155971" cy="6276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Blue%20shark%200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6013" y="0"/>
            <a:ext cx="5761038" cy="3573463"/>
          </a:xfrm>
          <a:prstGeom prst="rect">
            <a:avLst/>
          </a:prstGeom>
          <a:noFill/>
        </p:spPr>
      </p:pic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4643438" y="0"/>
          <a:ext cx="4500562" cy="357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Photo Editor Photo" r:id="rId4" imgW="4449524" imgH="2514818" progId="">
                  <p:embed/>
                </p:oleObj>
              </mc:Choice>
              <mc:Fallback>
                <p:oleObj name="Photo Editor Photo" r:id="rId4" imgW="4449524" imgH="2514818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0"/>
                        <a:ext cx="4500562" cy="357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7" name="Object 9"/>
          <p:cNvGraphicFramePr>
            <a:graphicFrameLocks noChangeAspect="1"/>
          </p:cNvGraphicFramePr>
          <p:nvPr/>
        </p:nvGraphicFramePr>
        <p:xfrm>
          <a:off x="-1044575" y="3573463"/>
          <a:ext cx="6553200" cy="328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Photo Editor Photo" r:id="rId6" imgW="11278577" imgH="4419983" progId="">
                  <p:embed/>
                </p:oleObj>
              </mc:Choice>
              <mc:Fallback>
                <p:oleObj name="Photo Editor Photo" r:id="rId6" imgW="11278577" imgH="4419983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44575" y="3573463"/>
                        <a:ext cx="6553200" cy="328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5651500" y="3644900"/>
            <a:ext cx="2519363" cy="915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Name:	Blue Shark</a:t>
            </a:r>
          </a:p>
          <a:p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Code:	BSH</a:t>
            </a:r>
            <a:r>
              <a:rPr lang="en-US" b="1">
                <a:solidFill>
                  <a:srgbClr val="FF0066"/>
                </a:solidFill>
              </a:rPr>
              <a:t> 	</a:t>
            </a:r>
            <a:r>
              <a:rPr lang="en-US">
                <a:solidFill>
                  <a:srgbClr val="FF0066"/>
                </a:solidFill>
              </a:rPr>
              <a:t>	</a:t>
            </a:r>
            <a:r>
              <a:rPr lang="en-US"/>
              <a:t>	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632450" y="4724400"/>
            <a:ext cx="2227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endParaRPr lang="en-US" sz="1200" b="1">
              <a:solidFill>
                <a:srgbClr val="0033CC"/>
              </a:solidFill>
              <a:latin typeface="Times New Roman" pitchFamily="18" charset="0"/>
            </a:endParaRPr>
          </a:p>
          <a:p>
            <a:pPr>
              <a:buFontTx/>
              <a:buChar char="•"/>
            </a:pPr>
            <a:endParaRPr lang="en-US" sz="12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 flipH="1">
            <a:off x="2916238" y="4221163"/>
            <a:ext cx="215900" cy="574675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1258888" y="4437063"/>
            <a:ext cx="792162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V="1">
            <a:off x="2268538" y="5734050"/>
            <a:ext cx="71437" cy="792163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 flipV="1">
            <a:off x="2627313" y="5734050"/>
            <a:ext cx="71437" cy="8636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 flipH="1">
            <a:off x="3203575" y="4149725"/>
            <a:ext cx="360363" cy="647700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 flipV="1">
            <a:off x="4500563" y="2205038"/>
            <a:ext cx="358775" cy="215900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 flipV="1">
            <a:off x="4716463" y="2420938"/>
            <a:ext cx="215900" cy="431800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-180975" y="6491288"/>
            <a:ext cx="310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White colour in lower body</a:t>
            </a: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2339975" y="3644900"/>
            <a:ext cx="301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Blue colour in upper body</a:t>
            </a: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3563938" y="2924175"/>
            <a:ext cx="290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Head is long and pointed</a:t>
            </a:r>
          </a:p>
        </p:txBody>
      </p:sp>
      <p:sp>
        <p:nvSpPr>
          <p:cNvPr id="7195" name="Rectangle 27"/>
          <p:cNvSpPr>
            <a:spLocks noChangeArrowheads="1"/>
          </p:cNvSpPr>
          <p:nvPr/>
        </p:nvSpPr>
        <p:spPr bwMode="auto">
          <a:xfrm>
            <a:off x="4356100" y="5949950"/>
            <a:ext cx="203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Long pectoral fin</a:t>
            </a:r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 flipH="1">
            <a:off x="3779838" y="6237288"/>
            <a:ext cx="576262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97" name="Rectangle 29"/>
          <p:cNvSpPr>
            <a:spLocks noChangeArrowheads="1"/>
          </p:cNvSpPr>
          <p:nvPr/>
        </p:nvSpPr>
        <p:spPr bwMode="auto">
          <a:xfrm>
            <a:off x="468313" y="2924175"/>
            <a:ext cx="2117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="1">
                <a:solidFill>
                  <a:srgbClr val="FFFF00"/>
                </a:solidFill>
              </a:rPr>
              <a:t>Long pectoral fin</a:t>
            </a:r>
          </a:p>
        </p:txBody>
      </p:sp>
      <p:sp>
        <p:nvSpPr>
          <p:cNvPr id="7198" name="Line 30"/>
          <p:cNvSpPr>
            <a:spLocks noChangeShapeType="1"/>
          </p:cNvSpPr>
          <p:nvPr/>
        </p:nvSpPr>
        <p:spPr bwMode="auto">
          <a:xfrm flipV="1">
            <a:off x="1619250" y="2420938"/>
            <a:ext cx="5048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48622"/>
              </p:ext>
            </p:extLst>
          </p:nvPr>
        </p:nvGraphicFramePr>
        <p:xfrm>
          <a:off x="0" y="0"/>
          <a:ext cx="9170257" cy="6286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0" name="Acrobat Document" r:id="rId3" imgW="8936640" imgH="6121080" progId="AcroExch.Document.7">
                  <p:link updateAutomatic="1"/>
                </p:oleObj>
              </mc:Choice>
              <mc:Fallback>
                <p:oleObj name="Acrobat Document" r:id="rId3" imgW="8936640" imgH="6121080" progId="AcroExch.Document.7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70257" cy="62865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11209</TotalTime>
  <Words>525</Words>
  <Application>Microsoft Office PowerPoint</Application>
  <PresentationFormat>On-screen Show (4:3)</PresentationFormat>
  <Paragraphs>126</Paragraphs>
  <Slides>47</Slides>
  <Notes>0</Notes>
  <HiddenSlides>0</HiddenSlides>
  <MMClips>0</MMClips>
  <ScaleCrop>false</ScaleCrop>
  <HeadingPairs>
    <vt:vector size="10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Links</vt:lpstr>
      </vt:variant>
      <vt:variant>
        <vt:i4>23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76" baseType="lpstr">
      <vt:lpstr>Arial</vt:lpstr>
      <vt:lpstr>Times New Roman</vt:lpstr>
      <vt:lpstr>Default Design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file:///E:\from%20O%20drive%20-%2004.03.09\Training%20(observer)\TRAINING%20MANUAL%20as%20of%20December%202008\Species%20ID,%20bits,%20biology%20and%20sampling\IDManualforHLL.pdf</vt:lpstr>
      <vt:lpstr>Photo Editor Photo</vt:lpstr>
      <vt:lpstr>Bitmap Image</vt:lpstr>
      <vt:lpstr>CorelPhotoPaint.Image.8</vt:lpstr>
      <vt:lpstr>SHARK SPECIES</vt:lpstr>
      <vt:lpstr>SHARK SPECIES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Compare sharks</vt:lpstr>
      <vt:lpstr>Compare sharks</vt:lpstr>
      <vt:lpstr>Compare sharks</vt:lpstr>
      <vt:lpstr>Compare sharks</vt:lpstr>
      <vt:lpstr>Compare sharks</vt:lpstr>
      <vt:lpstr>Compare sharks</vt:lpstr>
      <vt:lpstr>Compare sharks</vt:lpstr>
    </vt:vector>
  </TitlesOfParts>
  <Company>SPC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SPC</dc:creator>
  <cp:lastModifiedBy>Siosifa Fukofuka</cp:lastModifiedBy>
  <cp:revision>63</cp:revision>
  <dcterms:created xsi:type="dcterms:W3CDTF">2005-05-31T21:42:39Z</dcterms:created>
  <dcterms:modified xsi:type="dcterms:W3CDTF">2020-11-08T21:43:11Z</dcterms:modified>
</cp:coreProperties>
</file>