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42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269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99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499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86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78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978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31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932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992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508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6875-65E7-4D35-B361-2256C71D2F20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1978-0274-4817-883B-0ED1A48BD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69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8909" y="2759586"/>
            <a:ext cx="10243127" cy="2218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45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cs typeface="Calibri" charset="0"/>
              </a:rPr>
              <a:t>WELCOME  TO VIRTUAL PIRFO </a:t>
            </a:r>
            <a:r>
              <a:rPr lang="en-US" sz="45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cs typeface="Calibri" charset="0"/>
              </a:rPr>
              <a:t>TRAINING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4500" b="1" cap="all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  <a:cs typeface="Calibri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45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cs typeface="Calibri" charset="0"/>
              </a:rPr>
              <a:t>30 November – 18 December 2020</a:t>
            </a:r>
            <a:endParaRPr lang="en-AU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9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Training house rules</a:t>
            </a:r>
            <a:endParaRPr lang="en-AU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9658" marR="6251" lvl="0" indent="-160729" eaLnBrk="0" fontAlgn="base" hangingPunct="0">
              <a:lnSpc>
                <a:spcPct val="120000"/>
              </a:lnSpc>
              <a:spcBef>
                <a:spcPts val="699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r>
              <a:rPr lang="en-AU" sz="2109" spc="-14" dirty="0">
                <a:solidFill>
                  <a:prstClr val="black"/>
                </a:solidFill>
                <a:latin typeface="Carlito"/>
                <a:cs typeface="Carlito"/>
              </a:rPr>
              <a:t>Greetings, Please </a:t>
            </a:r>
            <a:r>
              <a:rPr lang="en-AU" sz="2109" b="1" spc="-7" dirty="0">
                <a:solidFill>
                  <a:srgbClr val="6F2F9F"/>
                </a:solidFill>
                <a:latin typeface="Carlito"/>
                <a:cs typeface="Carlito"/>
              </a:rPr>
              <a:t>rename</a:t>
            </a:r>
            <a:r>
              <a:rPr lang="en-AU" sz="2109" spc="-14" dirty="0">
                <a:solidFill>
                  <a:prstClr val="black"/>
                </a:solidFill>
                <a:latin typeface="Carlito"/>
                <a:cs typeface="Carlito"/>
              </a:rPr>
              <a:t> yourself by </a:t>
            </a:r>
            <a:r>
              <a:rPr lang="en-AU" sz="2109" spc="-14">
                <a:solidFill>
                  <a:prstClr val="black"/>
                </a:solidFill>
                <a:latin typeface="Carlito"/>
                <a:cs typeface="Carlito"/>
              </a:rPr>
              <a:t>Country </a:t>
            </a:r>
            <a:endParaRPr lang="en-AU" sz="2109" spc="-14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69658" marR="6251" lvl="0" indent="-160729" eaLnBrk="0" fontAlgn="base" hangingPunct="0">
              <a:lnSpc>
                <a:spcPct val="120000"/>
              </a:lnSpc>
              <a:spcBef>
                <a:spcPts val="699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endParaRPr lang="en-AU" sz="2109" spc="-14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69658" marR="6251" lvl="0" indent="-160729" eaLnBrk="0" fontAlgn="base" hangingPunct="0">
              <a:lnSpc>
                <a:spcPct val="120000"/>
              </a:lnSpc>
              <a:spcBef>
                <a:spcPts val="699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r>
              <a:rPr lang="en-AU" sz="2109" spc="-14" dirty="0">
                <a:solidFill>
                  <a:prstClr val="black"/>
                </a:solidFill>
                <a:latin typeface="Carlito"/>
                <a:cs typeface="Carlito"/>
              </a:rPr>
              <a:t>Keep </a:t>
            </a:r>
            <a:r>
              <a:rPr lang="en-AU" sz="2109" spc="-11" dirty="0">
                <a:solidFill>
                  <a:prstClr val="black"/>
                </a:solidFill>
                <a:latin typeface="Carlito"/>
                <a:cs typeface="Carlito"/>
              </a:rPr>
              <a:t>your </a:t>
            </a:r>
            <a:r>
              <a:rPr lang="en-AU" sz="2109" b="1" spc="-7" dirty="0">
                <a:solidFill>
                  <a:srgbClr val="6F2F9F"/>
                </a:solidFill>
                <a:latin typeface="Carlito"/>
                <a:cs typeface="Carlito"/>
              </a:rPr>
              <a:t>microphone muted </a:t>
            </a:r>
            <a:r>
              <a:rPr lang="en-AU" sz="2109" dirty="0">
                <a:solidFill>
                  <a:prstClr val="black"/>
                </a:solidFill>
                <a:latin typeface="Carlito"/>
                <a:cs typeface="Carlito"/>
              </a:rPr>
              <a:t>and </a:t>
            </a:r>
            <a:r>
              <a:rPr lang="en-AU" sz="2109" spc="-11" dirty="0">
                <a:solidFill>
                  <a:prstClr val="black"/>
                </a:solidFill>
                <a:latin typeface="Carlito"/>
                <a:cs typeface="Carlito"/>
              </a:rPr>
              <a:t>your </a:t>
            </a:r>
            <a:r>
              <a:rPr lang="en-AU" sz="2109" b="1" spc="-4" dirty="0">
                <a:solidFill>
                  <a:srgbClr val="6F2F9F"/>
                </a:solidFill>
                <a:latin typeface="Carlito"/>
                <a:cs typeface="Carlito"/>
              </a:rPr>
              <a:t>video </a:t>
            </a:r>
            <a:r>
              <a:rPr lang="en-AU" sz="2109" b="1" dirty="0">
                <a:solidFill>
                  <a:srgbClr val="6F2F9F"/>
                </a:solidFill>
                <a:latin typeface="Carlito"/>
                <a:cs typeface="Carlito"/>
              </a:rPr>
              <a:t>off </a:t>
            </a:r>
            <a:r>
              <a:rPr lang="en-AU" sz="2109" spc="-11" dirty="0">
                <a:solidFill>
                  <a:prstClr val="black"/>
                </a:solidFill>
                <a:latin typeface="Carlito"/>
                <a:cs typeface="Carlito"/>
              </a:rPr>
              <a:t>at </a:t>
            </a:r>
            <a:r>
              <a:rPr lang="en-AU" sz="2109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lang="en-AU" sz="2109" spc="-4" dirty="0">
                <a:solidFill>
                  <a:prstClr val="black"/>
                </a:solidFill>
                <a:latin typeface="Carlito"/>
                <a:cs typeface="Carlito"/>
              </a:rPr>
              <a:t>times </a:t>
            </a:r>
            <a:r>
              <a:rPr lang="en-AU" sz="2109" dirty="0">
                <a:solidFill>
                  <a:prstClr val="black"/>
                </a:solidFill>
                <a:latin typeface="Carlito"/>
                <a:cs typeface="Carlito"/>
              </a:rPr>
              <a:t>when </a:t>
            </a:r>
            <a:r>
              <a:rPr lang="en-AU" sz="2109" spc="-11" dirty="0">
                <a:solidFill>
                  <a:prstClr val="black"/>
                </a:solidFill>
                <a:latin typeface="Carlito"/>
                <a:cs typeface="Carlito"/>
              </a:rPr>
              <a:t>you are </a:t>
            </a:r>
            <a:r>
              <a:rPr lang="en-AU" sz="2109" spc="-4" dirty="0">
                <a:solidFill>
                  <a:prstClr val="black"/>
                </a:solidFill>
                <a:latin typeface="Carlito"/>
                <a:cs typeface="Carlito"/>
              </a:rPr>
              <a:t>not</a:t>
            </a:r>
            <a:r>
              <a:rPr lang="en-AU" sz="2109" spc="11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AU" sz="2109" spc="-4" dirty="0">
                <a:solidFill>
                  <a:prstClr val="black"/>
                </a:solidFill>
                <a:latin typeface="Carlito"/>
                <a:cs typeface="Carlito"/>
              </a:rPr>
              <a:t>speaking.</a:t>
            </a:r>
          </a:p>
          <a:p>
            <a:pPr marL="169658" marR="6251" lvl="0" indent="-160729" eaLnBrk="0" fontAlgn="base" hangingPunct="0">
              <a:lnSpc>
                <a:spcPct val="120000"/>
              </a:lnSpc>
              <a:spcBef>
                <a:spcPts val="699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endParaRPr lang="en-AU" sz="2109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69658" lvl="0" indent="-160729" eaLnBrk="0" fontAlgn="base" hangingPunct="0">
              <a:lnSpc>
                <a:spcPct val="100000"/>
              </a:lnSpc>
              <a:spcBef>
                <a:spcPts val="1220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r>
              <a:rPr lang="en-AU" sz="2109" spc="-4" dirty="0">
                <a:solidFill>
                  <a:prstClr val="black"/>
                </a:solidFill>
                <a:latin typeface="Carlito"/>
                <a:cs typeface="Carlito"/>
              </a:rPr>
              <a:t>Please </a:t>
            </a:r>
            <a:r>
              <a:rPr lang="en-AU" sz="2109" b="1" dirty="0">
                <a:solidFill>
                  <a:srgbClr val="6F2F9F"/>
                </a:solidFill>
                <a:latin typeface="Carlito"/>
                <a:cs typeface="Carlito"/>
              </a:rPr>
              <a:t>ask </a:t>
            </a:r>
            <a:r>
              <a:rPr lang="en-AU" sz="2109" b="1" spc="-4" dirty="0">
                <a:solidFill>
                  <a:srgbClr val="6F2F9F"/>
                </a:solidFill>
                <a:latin typeface="Carlito"/>
                <a:cs typeface="Carlito"/>
              </a:rPr>
              <a:t>questions </a:t>
            </a:r>
            <a:r>
              <a:rPr lang="en-AU" sz="2109" spc="-4" dirty="0">
                <a:solidFill>
                  <a:prstClr val="black"/>
                </a:solidFill>
                <a:latin typeface="Carlito"/>
                <a:cs typeface="Carlito"/>
              </a:rPr>
              <a:t>or </a:t>
            </a:r>
            <a:r>
              <a:rPr lang="en-AU" sz="2109" dirty="0">
                <a:solidFill>
                  <a:prstClr val="black"/>
                </a:solidFill>
                <a:latin typeface="Carlito"/>
                <a:cs typeface="Carlito"/>
              </a:rPr>
              <a:t>add </a:t>
            </a:r>
            <a:r>
              <a:rPr lang="en-AU" sz="2109" spc="-7" dirty="0">
                <a:solidFill>
                  <a:prstClr val="black"/>
                </a:solidFill>
                <a:latin typeface="Carlito"/>
                <a:cs typeface="Carlito"/>
              </a:rPr>
              <a:t>comments </a:t>
            </a:r>
            <a:r>
              <a:rPr lang="en-AU" sz="2109" dirty="0">
                <a:solidFill>
                  <a:prstClr val="black"/>
                </a:solidFill>
                <a:latin typeface="Carlito"/>
                <a:cs typeface="Carlito"/>
              </a:rPr>
              <a:t>in the </a:t>
            </a:r>
            <a:r>
              <a:rPr lang="en-AU" sz="2109" b="1" dirty="0">
                <a:solidFill>
                  <a:prstClr val="black"/>
                </a:solidFill>
                <a:latin typeface="Carlito"/>
                <a:cs typeface="Carlito"/>
              </a:rPr>
              <a:t>C</a:t>
            </a:r>
            <a:r>
              <a:rPr lang="en-AU" sz="2109" b="1" spc="-7" dirty="0">
                <a:solidFill>
                  <a:prstClr val="black"/>
                </a:solidFill>
                <a:latin typeface="Carlito"/>
                <a:cs typeface="Carlito"/>
              </a:rPr>
              <a:t>hat</a:t>
            </a:r>
            <a:r>
              <a:rPr lang="en-AU" sz="2109" b="1" spc="-53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lang="en-AU" sz="2109" b="1" spc="-14" dirty="0">
                <a:solidFill>
                  <a:prstClr val="black"/>
                </a:solidFill>
                <a:latin typeface="Carlito"/>
                <a:cs typeface="Carlito"/>
              </a:rPr>
              <a:t>box</a:t>
            </a:r>
          </a:p>
          <a:p>
            <a:pPr marL="169658" lvl="0" indent="-160729" eaLnBrk="0" fontAlgn="base" hangingPunct="0">
              <a:lnSpc>
                <a:spcPct val="100000"/>
              </a:lnSpc>
              <a:spcBef>
                <a:spcPts val="1220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endParaRPr lang="en-AU" sz="2109" spc="-14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69658" lvl="0" indent="-160729" eaLnBrk="0" fontAlgn="base" hangingPunct="0">
              <a:lnSpc>
                <a:spcPct val="100000"/>
              </a:lnSpc>
              <a:spcBef>
                <a:spcPts val="1220"/>
              </a:spcBef>
              <a:spcAft>
                <a:spcPct val="0"/>
              </a:spcAft>
              <a:buClr>
                <a:srgbClr val="0E6EC5"/>
              </a:buClr>
              <a:buFont typeface="Arial"/>
              <a:buChar char="•"/>
              <a:tabLst>
                <a:tab pos="169658" algn="l"/>
              </a:tabLst>
            </a:pPr>
            <a:r>
              <a:rPr lang="en-AU" sz="2109" b="1" spc="-14" dirty="0">
                <a:solidFill>
                  <a:srgbClr val="7030A0"/>
                </a:solidFill>
                <a:latin typeface="Carlito"/>
                <a:cs typeface="Carlito"/>
              </a:rPr>
              <a:t>If you would like to speak</a:t>
            </a:r>
            <a:r>
              <a:rPr lang="en-AU" sz="2109" spc="-14" dirty="0">
                <a:solidFill>
                  <a:prstClr val="black"/>
                </a:solidFill>
                <a:latin typeface="Carlito"/>
                <a:cs typeface="Carlito"/>
              </a:rPr>
              <a:t>, please click the </a:t>
            </a:r>
            <a:r>
              <a:rPr lang="en-AU" sz="2109" b="1" spc="-14" dirty="0">
                <a:solidFill>
                  <a:prstClr val="black"/>
                </a:solidFill>
                <a:latin typeface="Carlito"/>
                <a:cs typeface="Carlito"/>
              </a:rPr>
              <a:t>Raise Hand icon </a:t>
            </a:r>
          </a:p>
          <a:p>
            <a:pPr marL="8929" lvl="0" indent="0" eaLnBrk="0" fontAlgn="base" hangingPunct="0">
              <a:lnSpc>
                <a:spcPct val="100000"/>
              </a:lnSpc>
              <a:spcBef>
                <a:spcPts val="1220"/>
              </a:spcBef>
              <a:spcAft>
                <a:spcPct val="0"/>
              </a:spcAft>
              <a:buClr>
                <a:srgbClr val="0E6EC5"/>
              </a:buClr>
              <a:buNone/>
              <a:tabLst>
                <a:tab pos="169658" algn="l"/>
              </a:tabLst>
            </a:pPr>
            <a:r>
              <a:rPr lang="en-AU" sz="2109" spc="-14" dirty="0">
                <a:solidFill>
                  <a:prstClr val="black"/>
                </a:solidFill>
                <a:latin typeface="Carlito"/>
                <a:cs typeface="Carlito"/>
              </a:rPr>
              <a:t>to do </a:t>
            </a:r>
            <a:r>
              <a:rPr lang="en-AU" sz="2109" spc="-14" dirty="0" smtClean="0">
                <a:solidFill>
                  <a:prstClr val="black"/>
                </a:solidFill>
                <a:latin typeface="Carlito"/>
                <a:cs typeface="Carlito"/>
              </a:rPr>
              <a:t>so. </a:t>
            </a:r>
            <a:endParaRPr lang="en-AU" sz="2109" spc="-14" dirty="0">
              <a:solidFill>
                <a:prstClr val="black"/>
              </a:solidFill>
              <a:latin typeface="Carlito"/>
              <a:cs typeface="Carlito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722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Virtual training instruction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0" indent="-457200" fontAlgn="base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rgbClr val="0F6FC6"/>
              </a:buClr>
              <a:buSzPct val="100000"/>
              <a:buFont typeface="+mj-lt"/>
              <a:buAutoNum type="arabicPeriod"/>
            </a:pPr>
            <a:r>
              <a:rPr lang="en-AU" sz="2200" b="1" dirty="0">
                <a:solidFill>
                  <a:srgbClr val="7030A0"/>
                </a:solidFill>
                <a:latin typeface="Calibri" charset="0"/>
                <a:cs typeface="Calibri" charset="0"/>
              </a:rPr>
              <a:t>All Participants to use Headsets </a:t>
            </a:r>
            <a:r>
              <a:rPr lang="en-AU" sz="2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charset="0"/>
              </a:rPr>
              <a:t>with inbuilt microphones when connecting remotely.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rgbClr val="0F6FC6"/>
              </a:buClr>
              <a:buSzPct val="100000"/>
              <a:buFont typeface="+mj-lt"/>
              <a:buAutoNum type="arabicPeriod"/>
            </a:pPr>
            <a:r>
              <a:rPr lang="en-AU" sz="2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charset="0"/>
              </a:rPr>
              <a:t>If you have </a:t>
            </a:r>
            <a:r>
              <a:rPr lang="en-AU" sz="2200" b="1" dirty="0">
                <a:solidFill>
                  <a:srgbClr val="7030A0"/>
                </a:solidFill>
                <a:latin typeface="Calibri" charset="0"/>
                <a:cs typeface="Calibri" charset="0"/>
              </a:rPr>
              <a:t>low bandwidth or unstable connectivity</a:t>
            </a:r>
            <a:r>
              <a:rPr lang="en-AU" sz="2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charset="0"/>
              </a:rPr>
              <a:t>, please </a:t>
            </a:r>
            <a:r>
              <a:rPr lang="en-AU" sz="2200" b="1" dirty="0">
                <a:solidFill>
                  <a:srgbClr val="7030A0"/>
                </a:solidFill>
                <a:latin typeface="Calibri" charset="0"/>
                <a:cs typeface="Calibri" charset="0"/>
              </a:rPr>
              <a:t>turn your camera off </a:t>
            </a:r>
            <a:r>
              <a:rPr lang="en-AU" sz="22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charset="0"/>
              </a:rPr>
              <a:t>when speaking.</a:t>
            </a:r>
            <a:endParaRPr lang="en-AU" sz="2200" b="1" dirty="0">
              <a:solidFill>
                <a:prstClr val="black"/>
              </a:solidFill>
              <a:latin typeface="Calibri" charset="0"/>
              <a:cs typeface="Calibri" charset="0"/>
            </a:endParaRPr>
          </a:p>
          <a:p>
            <a:pPr marL="457200" lvl="0" indent="-457200" fontAlgn="base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rgbClr val="0F6FC6"/>
              </a:buClr>
              <a:buSzPct val="100000"/>
              <a:buFont typeface="+mj-lt"/>
              <a:buAutoNum type="arabicPeriod"/>
            </a:pPr>
            <a:r>
              <a:rPr lang="en-AU" sz="2200" b="1" dirty="0">
                <a:solidFill>
                  <a:srgbClr val="7030A0"/>
                </a:solidFill>
                <a:latin typeface="Calibri" charset="0"/>
                <a:cs typeface="Calibri" charset="0"/>
              </a:rPr>
              <a:t>Please speak slowly and clearly</a:t>
            </a:r>
            <a:r>
              <a:rPr lang="en-AU" sz="2200" b="1" dirty="0">
                <a:solidFill>
                  <a:prstClr val="black"/>
                </a:solidFill>
                <a:latin typeface="Calibri" charset="0"/>
                <a:cs typeface="Calibri" charset="0"/>
              </a:rPr>
              <a:t>, always avoid background noise if you can do so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rgbClr val="0F6FC6"/>
              </a:buClr>
              <a:buSzPct val="100000"/>
              <a:buFont typeface="+mj-lt"/>
              <a:buAutoNum type="arabicPeriod"/>
            </a:pPr>
            <a:r>
              <a:rPr lang="en-AU" sz="2200" b="1" dirty="0">
                <a:solidFill>
                  <a:prstClr val="black"/>
                </a:solidFill>
                <a:latin typeface="Calibri" charset="0"/>
                <a:cs typeface="Calibri" charset="0"/>
              </a:rPr>
              <a:t>Please </a:t>
            </a:r>
            <a:r>
              <a:rPr lang="en-AU" sz="2200" b="1" dirty="0">
                <a:solidFill>
                  <a:srgbClr val="7030A0"/>
                </a:solidFill>
                <a:latin typeface="Calibri" charset="0"/>
                <a:cs typeface="Calibri" charset="0"/>
              </a:rPr>
              <a:t>ensure you have the right documents </a:t>
            </a:r>
            <a:r>
              <a:rPr lang="en-AU" sz="2200" b="1" dirty="0">
                <a:solidFill>
                  <a:prstClr val="black"/>
                </a:solidFill>
                <a:latin typeface="Calibri" charset="0"/>
                <a:cs typeface="Calibri" charset="0"/>
              </a:rPr>
              <a:t>under discussion today at the ready, to follow through with the meeting’s group work exercises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800"/>
              </a:spcBef>
              <a:spcAft>
                <a:spcPct val="0"/>
              </a:spcAft>
              <a:buClr>
                <a:srgbClr val="0F6FC6"/>
              </a:buClr>
              <a:buSzPct val="100000"/>
              <a:buFont typeface="+mj-lt"/>
              <a:buAutoNum type="arabicPeriod"/>
            </a:pPr>
            <a:r>
              <a:rPr lang="en-AU" sz="2200" b="1" dirty="0">
                <a:solidFill>
                  <a:prstClr val="black"/>
                </a:solidFill>
                <a:latin typeface="Calibri" charset="0"/>
                <a:cs typeface="Calibri" charset="0"/>
              </a:rPr>
              <a:t>The </a:t>
            </a:r>
            <a:r>
              <a:rPr lang="en-AU" sz="2200" b="1" dirty="0">
                <a:solidFill>
                  <a:srgbClr val="7030A0"/>
                </a:solidFill>
                <a:latin typeface="Calibri" charset="0"/>
                <a:cs typeface="Calibri" charset="0"/>
              </a:rPr>
              <a:t>meeting will be recorded </a:t>
            </a:r>
            <a:r>
              <a:rPr lang="en-AU" sz="2200" b="1" dirty="0">
                <a:solidFill>
                  <a:prstClr val="black"/>
                </a:solidFill>
                <a:latin typeface="Calibri" charset="0"/>
                <a:cs typeface="Calibri" charset="0"/>
              </a:rPr>
              <a:t>to help with drafting the meeting report. This recording will only be used for this purpose, and shall not be shared with any other parties not involved with the PGSC.</a:t>
            </a:r>
          </a:p>
        </p:txBody>
      </p:sp>
    </p:spTree>
    <p:extLst>
      <p:ext uri="{BB962C8B-B14F-4D97-AF65-F5344CB8AC3E}">
        <p14:creationId xmlns:p14="http://schemas.microsoft.com/office/powerpoint/2010/main" val="36970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173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Carlito</vt:lpstr>
      <vt:lpstr>Times New Roman</vt:lpstr>
      <vt:lpstr>Office Theme</vt:lpstr>
      <vt:lpstr>PowerPoint Presentation</vt:lpstr>
      <vt:lpstr>Training house rules</vt:lpstr>
      <vt:lpstr>Virtual training instruction</vt:lpstr>
    </vt:vector>
  </TitlesOfParts>
  <Company>SPC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Siosifa Fukofuka</dc:creator>
  <cp:lastModifiedBy>Siosifa Fukofuka</cp:lastModifiedBy>
  <cp:revision>3</cp:revision>
  <dcterms:created xsi:type="dcterms:W3CDTF">2020-10-21T20:15:14Z</dcterms:created>
  <dcterms:modified xsi:type="dcterms:W3CDTF">2020-11-02T20:57:02Z</dcterms:modified>
</cp:coreProperties>
</file>