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9" r:id="rId16"/>
    <p:sldId id="272" r:id="rId17"/>
    <p:sldId id="268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48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676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127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69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071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375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64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804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85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510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692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BECF3-CACB-4957-9E22-A07DEC7A696E}" type="datetimeFigureOut">
              <a:rPr lang="en-AU" smtClean="0"/>
              <a:t>3/11/2020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F5352-6575-41DC-AEB3-A55299E4E17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3593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PIRFO</a:t>
            </a:r>
          </a:p>
          <a:p>
            <a:r>
              <a:rPr lang="en-US" dirty="0" smtClean="0"/>
              <a:t>3 weeks virtual/Zoom training</a:t>
            </a:r>
          </a:p>
          <a:p>
            <a:r>
              <a:rPr lang="en-US" dirty="0" smtClean="0"/>
              <a:t>Start time 0900 hrs – 1200 hrs</a:t>
            </a:r>
          </a:p>
          <a:p>
            <a:r>
              <a:rPr lang="en-US" dirty="0" smtClean="0"/>
              <a:t>Afternoon 1300 hrs- 1500 hrs</a:t>
            </a:r>
          </a:p>
          <a:p>
            <a:r>
              <a:rPr lang="en-US" dirty="0" smtClean="0"/>
              <a:t>Certificate 3 in Observer operation (level 3)</a:t>
            </a:r>
          </a:p>
          <a:p>
            <a:r>
              <a:rPr lang="en-US" dirty="0" smtClean="0"/>
              <a:t>Longline LL</a:t>
            </a:r>
          </a:p>
          <a:p>
            <a:r>
              <a:rPr lang="en-US" dirty="0" smtClean="0"/>
              <a:t>Purse seine PS</a:t>
            </a:r>
          </a:p>
          <a:p>
            <a:r>
              <a:rPr lang="en-US" dirty="0" smtClean="0"/>
              <a:t>Pole and Line PL</a:t>
            </a:r>
          </a:p>
          <a:p>
            <a:endParaRPr lang="en-AU" dirty="0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1145309" y="5615709"/>
            <a:ext cx="2715491" cy="923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48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This qualification is a requirement to operate as an observer in the Western &amp; Central Pacific Ocean</a:t>
            </a:r>
          </a:p>
          <a:p>
            <a:r>
              <a:rPr lang="en-AU" dirty="0" smtClean="0"/>
              <a:t>The qualification will specify which fishing methodology or methodologies </a:t>
            </a:r>
            <a:r>
              <a:rPr lang="en-AU" b="1" dirty="0" smtClean="0"/>
              <a:t>(pole &amp; line, purse seine, long line) </a:t>
            </a:r>
            <a:r>
              <a:rPr lang="en-AU" dirty="0" smtClean="0"/>
              <a:t>the holder of the qualification is trained in to undertake observer duties.</a:t>
            </a:r>
          </a:p>
          <a:p>
            <a:r>
              <a:rPr lang="en-AU" dirty="0" smtClean="0"/>
              <a:t> prepares candidates for </a:t>
            </a:r>
            <a:r>
              <a:rPr lang="en-AU" b="1" dirty="0" smtClean="0"/>
              <a:t>emergencies that may occur at sea</a:t>
            </a:r>
          </a:p>
          <a:p>
            <a:r>
              <a:rPr lang="en-AU" b="1" dirty="0" smtClean="0"/>
              <a:t>to work safely and effectively</a:t>
            </a:r>
          </a:p>
          <a:p>
            <a:r>
              <a:rPr lang="en-AU" dirty="0" smtClean="0"/>
              <a:t>to perform </a:t>
            </a:r>
            <a:r>
              <a:rPr lang="en-AU" b="1" dirty="0" smtClean="0"/>
              <a:t>basic navigation and communication </a:t>
            </a:r>
          </a:p>
          <a:p>
            <a:r>
              <a:rPr lang="en-AU" dirty="0" smtClean="0"/>
              <a:t>to undertake </a:t>
            </a:r>
            <a:r>
              <a:rPr lang="en-AU" b="1" dirty="0" smtClean="0"/>
              <a:t>observation, monitoring and reporting duties required of an observer.</a:t>
            </a:r>
          </a:p>
        </p:txBody>
      </p:sp>
    </p:spTree>
    <p:extLst>
      <p:ext uri="{BB962C8B-B14F-4D97-AF65-F5344CB8AC3E}">
        <p14:creationId xmlns:p14="http://schemas.microsoft.com/office/powerpoint/2010/main" val="325984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Holder of certificate 3 There are a number of </a:t>
            </a:r>
            <a:r>
              <a:rPr lang="en-AU" u="sng" dirty="0" smtClean="0"/>
              <a:t>endorsement units</a:t>
            </a:r>
          </a:p>
          <a:p>
            <a:pPr marL="0" indent="0">
              <a:buNone/>
            </a:pPr>
            <a:r>
              <a:rPr lang="en-AU" dirty="0"/>
              <a:t>c</a:t>
            </a:r>
            <a:r>
              <a:rPr lang="en-AU" dirty="0" smtClean="0"/>
              <a:t>an complete and be awarded a</a:t>
            </a:r>
            <a:r>
              <a:rPr lang="en-AU" u="sng" dirty="0" smtClean="0"/>
              <a:t> micro-qualification </a:t>
            </a:r>
            <a:r>
              <a:rPr lang="en-AU" dirty="0" smtClean="0"/>
              <a:t>in that unit </a:t>
            </a:r>
          </a:p>
          <a:p>
            <a:r>
              <a:rPr lang="en-AU" dirty="0" smtClean="0"/>
              <a:t>port sampling operations, </a:t>
            </a:r>
          </a:p>
          <a:p>
            <a:r>
              <a:rPr lang="en-AU" dirty="0" smtClean="0"/>
              <a:t>carrying out biological sampling of catch, </a:t>
            </a:r>
          </a:p>
          <a:p>
            <a:r>
              <a:rPr lang="en-AU" dirty="0" smtClean="0"/>
              <a:t>reporting electronically - ER</a:t>
            </a:r>
          </a:p>
          <a:p>
            <a:r>
              <a:rPr lang="en-AU" dirty="0" smtClean="0"/>
              <a:t>interpreting electronic monitoring operations - EM</a:t>
            </a:r>
          </a:p>
          <a:p>
            <a:r>
              <a:rPr lang="en-AU" dirty="0" smtClean="0"/>
              <a:t>monitoring and applying chain of custody processes and procedures.</a:t>
            </a:r>
          </a:p>
        </p:txBody>
      </p:sp>
    </p:spTree>
    <p:extLst>
      <p:ext uri="{BB962C8B-B14F-4D97-AF65-F5344CB8AC3E}">
        <p14:creationId xmlns:p14="http://schemas.microsoft.com/office/powerpoint/2010/main" val="18552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851854"/>
              </p:ext>
            </p:extLst>
          </p:nvPr>
        </p:nvGraphicFramePr>
        <p:xfrm>
          <a:off x="1644072" y="2115126"/>
          <a:ext cx="8405091" cy="4073240"/>
        </p:xfrm>
        <a:graphic>
          <a:graphicData uri="http://schemas.openxmlformats.org/drawingml/2006/table">
            <a:tbl>
              <a:tblPr firstRow="1" firstCol="1" bandRow="1"/>
              <a:tblGrid>
                <a:gridCol w="8405091">
                  <a:extLst>
                    <a:ext uri="{9D8B030D-6E8A-4147-A177-3AD203B41FA5}">
                      <a16:colId xmlns:a16="http://schemas.microsoft.com/office/drawing/2014/main" val="2893291380"/>
                    </a:ext>
                  </a:extLst>
                </a:gridCol>
              </a:tblGrid>
              <a:tr h="1018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PIROBS3.01C Take emergency action on board a vessel</a:t>
                      </a: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706835"/>
                  </a:ext>
                </a:extLst>
              </a:tr>
              <a:tr h="509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PIROBS3.02C Administer first aid </a:t>
                      </a: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337479"/>
                  </a:ext>
                </a:extLst>
              </a:tr>
              <a:tr h="1018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PIROBS3.03C Work effectively and safely as an observer</a:t>
                      </a: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072461"/>
                  </a:ext>
                </a:extLst>
              </a:tr>
              <a:tr h="1018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PIROBS3.04C Perform basic navigation and electronic communication</a:t>
                      </a: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002145"/>
                  </a:ext>
                </a:extLst>
              </a:tr>
              <a:tr h="5091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PIROBS3.05C Perform Observer Duties</a:t>
                      </a: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822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266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596867"/>
              </p:ext>
            </p:extLst>
          </p:nvPr>
        </p:nvGraphicFramePr>
        <p:xfrm>
          <a:off x="1644072" y="2115126"/>
          <a:ext cx="8405091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8405091">
                  <a:extLst>
                    <a:ext uri="{9D8B030D-6E8A-4147-A177-3AD203B41FA5}">
                      <a16:colId xmlns:a16="http://schemas.microsoft.com/office/drawing/2014/main" val="2893291380"/>
                    </a:ext>
                  </a:extLst>
                </a:gridCol>
              </a:tblGrid>
              <a:tr h="10183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PIROBS3.01C Take emergency action on board a </a:t>
                      </a:r>
                      <a:r>
                        <a:rPr lang="en-AU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vessel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Apply survival techniques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Operate lifesaving and survival equipment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Participate in abandon vessel drills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Carry out fire minimisation procedures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Respond to emergency situations involving fire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Operate portable firefighting equipment 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Carry out firefighting operations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endParaRPr lang="en-AU" sz="28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28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706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7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5250119"/>
              </p:ext>
            </p:extLst>
          </p:nvPr>
        </p:nvGraphicFramePr>
        <p:xfrm>
          <a:off x="1644072" y="2115126"/>
          <a:ext cx="8405091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8405091">
                  <a:extLst>
                    <a:ext uri="{9D8B030D-6E8A-4147-A177-3AD203B41FA5}">
                      <a16:colId xmlns:a16="http://schemas.microsoft.com/office/drawing/2014/main" val="2893291380"/>
                    </a:ext>
                  </a:extLst>
                </a:gridCol>
              </a:tblGrid>
              <a:tr h="1527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PIROBS3.02C Administer first aid </a:t>
                      </a:r>
                      <a:endParaRPr lang="en-AU" sz="28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immediate lifesaving first aid pending the arrival of medical assistance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the symptoms and signs of acute illness and/or injury and take appropriate action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 wounds and bleeding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 burns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Manage bone, joint and muscle injuries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Adapt first aid procedures for remote situations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706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43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017583"/>
              </p:ext>
            </p:extLst>
          </p:nvPr>
        </p:nvGraphicFramePr>
        <p:xfrm>
          <a:off x="1644072" y="1597891"/>
          <a:ext cx="8405091" cy="4793673"/>
        </p:xfrm>
        <a:graphic>
          <a:graphicData uri="http://schemas.openxmlformats.org/drawingml/2006/table">
            <a:tbl>
              <a:tblPr firstRow="1" firstCol="1" bandRow="1"/>
              <a:tblGrid>
                <a:gridCol w="8405091">
                  <a:extLst>
                    <a:ext uri="{9D8B030D-6E8A-4147-A177-3AD203B41FA5}">
                      <a16:colId xmlns:a16="http://schemas.microsoft.com/office/drawing/2014/main" val="2893291380"/>
                    </a:ext>
                  </a:extLst>
                </a:gridCol>
              </a:tblGrid>
              <a:tr h="47936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PIROBS3.03C Work effectively and safely as an </a:t>
                      </a:r>
                      <a:r>
                        <a:rPr lang="en-AU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2800" b="1" dirty="0" smtClean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Prepare for an extended trip to sea </a:t>
                      </a:r>
                      <a:endParaRPr lang="en-US" sz="28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Maintain professional and ethical standards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Maintain personal well being 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Maintain effective human relationships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Participate in life aboard a fishing vessel 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28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Observe safe work practices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800" b="1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07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14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432876"/>
              </p:ext>
            </p:extLst>
          </p:nvPr>
        </p:nvGraphicFramePr>
        <p:xfrm>
          <a:off x="1699490" y="1542472"/>
          <a:ext cx="8405091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8405091">
                  <a:extLst>
                    <a:ext uri="{9D8B030D-6E8A-4147-A177-3AD203B41FA5}">
                      <a16:colId xmlns:a16="http://schemas.microsoft.com/office/drawing/2014/main" val="2893291380"/>
                    </a:ext>
                  </a:extLst>
                </a:gridCol>
              </a:tblGrid>
              <a:tr h="15274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PIROBS3.04C </a:t>
                      </a:r>
                      <a:r>
                        <a:rPr lang="en-AU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Perform basic navigation, other than watchkeeping, and electronic communication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Obtain time and position and vessel heading from available navigation aids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Plot a future position and calculate estimated time of arrival (ETA) for the vessel from available navigation aids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Recognise common and emerging fishing and navigational aids and record their use on fishing and associated vessels</a:t>
                      </a:r>
                    </a:p>
                    <a:p>
                      <a:pPr marL="457200" indent="-457200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a report electronically and activate personal safety devices</a:t>
                      </a: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002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8107184"/>
              </p:ext>
            </p:extLst>
          </p:nvPr>
        </p:nvGraphicFramePr>
        <p:xfrm>
          <a:off x="1644072" y="2115126"/>
          <a:ext cx="8405091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8405091">
                  <a:extLst>
                    <a:ext uri="{9D8B030D-6E8A-4147-A177-3AD203B41FA5}">
                      <a16:colId xmlns:a16="http://schemas.microsoft.com/office/drawing/2014/main" val="2893291380"/>
                    </a:ext>
                  </a:extLst>
                </a:gridCol>
              </a:tblGrid>
              <a:tr h="2503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AU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PIROBS3.05C </a:t>
                      </a:r>
                      <a:r>
                        <a:rPr lang="en-AU" sz="2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Perform Observer </a:t>
                      </a:r>
                      <a:r>
                        <a:rPr lang="en-AU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Duties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Apply knowledge of fisheries monitoring and management within the Western &amp; Central Pacific Ocean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Use and maintain equipment and recording tools used by a fisheries observer 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Operate and maintain communication equipment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Observe, monitor and document fishing activities</a:t>
                      </a:r>
                    </a:p>
                    <a:p>
                      <a:pPr marL="457200" indent="-45720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AU" sz="2800" b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Record and report observations and monitoring activities</a:t>
                      </a:r>
                      <a:endParaRPr lang="en-AU" sz="28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9822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32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69209"/>
              </p:ext>
            </p:extLst>
          </p:nvPr>
        </p:nvGraphicFramePr>
        <p:xfrm>
          <a:off x="1625599" y="1690683"/>
          <a:ext cx="8829965" cy="48301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3538">
                  <a:extLst>
                    <a:ext uri="{9D8B030D-6E8A-4147-A177-3AD203B41FA5}">
                      <a16:colId xmlns:a16="http://schemas.microsoft.com/office/drawing/2014/main" val="3316426237"/>
                    </a:ext>
                  </a:extLst>
                </a:gridCol>
                <a:gridCol w="6236427">
                  <a:extLst>
                    <a:ext uri="{9D8B030D-6E8A-4147-A177-3AD203B41FA5}">
                      <a16:colId xmlns:a16="http://schemas.microsoft.com/office/drawing/2014/main" val="2626041191"/>
                    </a:ext>
                  </a:extLst>
                </a:gridCol>
              </a:tblGrid>
              <a:tr h="508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GROUP 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Safety Units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2043041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PIROBS3.01C                         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Take emergency action on board a vessel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140419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PIROBS3.02C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Administer first aid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484119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4757518"/>
                  </a:ext>
                </a:extLst>
              </a:tr>
              <a:tr h="508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GROUP B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Observer Specific Units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2875740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PIROBS3.03C                         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Work effectively and safely as an observer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1088075"/>
                  </a:ext>
                </a:extLst>
              </a:tr>
              <a:tr h="508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PIROBS3.04C                         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Perform basic navigation, other than watchkeeping, and electronic communication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3720164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PIROBS3.05C                        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Perform Observer Duties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4320714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 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390082"/>
                  </a:ext>
                </a:extLst>
              </a:tr>
              <a:tr h="508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GROUP 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Endorsement Units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 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2256037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PIROBS3.06E                         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Carry out biological sampling of catch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640759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PIROBS3.07E                         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Report electronically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608604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PIROBS3.08E                         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Interpret electronic monitoring operations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1093256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PIROBS3.09E                         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Monitor and apply chain of custody processes and procedures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7504108"/>
                  </a:ext>
                </a:extLst>
              </a:tr>
              <a:tr h="254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>
                          <a:effectLst/>
                        </a:rPr>
                        <a:t>PIROBS3.10E </a:t>
                      </a:r>
                      <a:endParaRPr lang="en-AU" sz="140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</a:rPr>
                        <a:t>Transmit and receive information by marine radio or telephone</a:t>
                      </a:r>
                      <a:endParaRPr lang="en-AU" sz="1400" dirty="0">
                        <a:effectLst/>
                        <a:latin typeface="Verdan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7481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5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this 3 week training</a:t>
            </a:r>
          </a:p>
          <a:p>
            <a:r>
              <a:rPr lang="en-US" dirty="0" smtClean="0"/>
              <a:t>On going completing some of the assessment</a:t>
            </a:r>
          </a:p>
          <a:p>
            <a:r>
              <a:rPr lang="en-US" dirty="0" smtClean="0"/>
              <a:t>Assessment to finish in VMC (Vanuatu) next year</a:t>
            </a:r>
          </a:p>
          <a:p>
            <a:r>
              <a:rPr lang="en-US" dirty="0" smtClean="0"/>
              <a:t>Sea safety training – Maritime College</a:t>
            </a:r>
          </a:p>
          <a:p>
            <a:r>
              <a:rPr lang="en-US" dirty="0" smtClean="0"/>
              <a:t>Certification and certificates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4532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Observer component</a:t>
            </a:r>
          </a:p>
          <a:p>
            <a:r>
              <a:rPr lang="en-US" dirty="0" smtClean="0"/>
              <a:t>Basic navigation</a:t>
            </a:r>
          </a:p>
          <a:p>
            <a:r>
              <a:rPr lang="en-US" dirty="0" smtClean="0"/>
              <a:t>Ship’s time</a:t>
            </a:r>
          </a:p>
          <a:p>
            <a:r>
              <a:rPr lang="en-US" dirty="0" smtClean="0"/>
              <a:t>UTC time</a:t>
            </a:r>
          </a:p>
          <a:p>
            <a:r>
              <a:rPr lang="en-US" dirty="0" smtClean="0"/>
              <a:t>Plotting</a:t>
            </a:r>
          </a:p>
          <a:p>
            <a:r>
              <a:rPr lang="en-US" dirty="0" smtClean="0"/>
              <a:t>Position</a:t>
            </a:r>
          </a:p>
          <a:p>
            <a:r>
              <a:rPr lang="en-US" dirty="0" smtClean="0"/>
              <a:t>Latitude</a:t>
            </a:r>
          </a:p>
          <a:p>
            <a:r>
              <a:rPr lang="en-US" dirty="0" smtClean="0"/>
              <a:t>Longitude</a:t>
            </a:r>
          </a:p>
          <a:p>
            <a:r>
              <a:rPr lang="en-US" dirty="0" smtClean="0"/>
              <a:t>distance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016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Navigation test</a:t>
            </a:r>
          </a:p>
          <a:p>
            <a:pPr marL="0" indent="0">
              <a:buNone/>
            </a:pPr>
            <a:r>
              <a:rPr lang="en-US" b="1" dirty="0" smtClean="0"/>
              <a:t>Species identification</a:t>
            </a:r>
          </a:p>
          <a:p>
            <a:r>
              <a:rPr lang="en-US" dirty="0" smtClean="0"/>
              <a:t>Tuna</a:t>
            </a:r>
          </a:p>
          <a:p>
            <a:r>
              <a:rPr lang="en-US" dirty="0" smtClean="0"/>
              <a:t>Billfish</a:t>
            </a:r>
          </a:p>
          <a:p>
            <a:r>
              <a:rPr lang="en-US" dirty="0" smtClean="0"/>
              <a:t>Sharks</a:t>
            </a:r>
          </a:p>
          <a:p>
            <a:r>
              <a:rPr lang="en-US" dirty="0" smtClean="0"/>
              <a:t>Other species</a:t>
            </a:r>
          </a:p>
          <a:p>
            <a:r>
              <a:rPr lang="en-US" dirty="0" smtClean="0"/>
              <a:t>Sea turtles</a:t>
            </a:r>
          </a:p>
          <a:p>
            <a:r>
              <a:rPr lang="en-US" dirty="0" smtClean="0"/>
              <a:t>Dolphins</a:t>
            </a:r>
          </a:p>
          <a:p>
            <a:r>
              <a:rPr lang="en-US" dirty="0" smtClean="0"/>
              <a:t>whales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852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Species ID tests – 7 tests</a:t>
            </a:r>
          </a:p>
          <a:p>
            <a:pPr marL="0" indent="0">
              <a:buNone/>
            </a:pPr>
            <a:r>
              <a:rPr lang="en-US" b="1" dirty="0" smtClean="0"/>
              <a:t>Longline gear and operation</a:t>
            </a:r>
          </a:p>
          <a:p>
            <a:r>
              <a:rPr lang="en-US" dirty="0" smtClean="0"/>
              <a:t>Longline forms</a:t>
            </a:r>
          </a:p>
          <a:p>
            <a:r>
              <a:rPr lang="en-US" dirty="0" smtClean="0"/>
              <a:t>LL – 1</a:t>
            </a:r>
          </a:p>
          <a:p>
            <a:r>
              <a:rPr lang="en-US" dirty="0" smtClean="0"/>
              <a:t>LL 2/3</a:t>
            </a:r>
          </a:p>
          <a:p>
            <a:r>
              <a:rPr lang="en-US" dirty="0" smtClean="0"/>
              <a:t>LL – 4</a:t>
            </a:r>
          </a:p>
          <a:p>
            <a:r>
              <a:rPr lang="en-US" dirty="0" smtClean="0"/>
              <a:t>LL 1 &amp; 2/3                (scenario tests)</a:t>
            </a:r>
          </a:p>
          <a:p>
            <a:r>
              <a:rPr lang="en-US" dirty="0" smtClean="0"/>
              <a:t>LL - 4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2" name="Right Brace 1"/>
          <p:cNvSpPr/>
          <p:nvPr/>
        </p:nvSpPr>
        <p:spPr>
          <a:xfrm>
            <a:off x="2724726" y="4830618"/>
            <a:ext cx="840509" cy="794327"/>
          </a:xfrm>
          <a:prstGeom prst="rightBrace">
            <a:avLst>
              <a:gd name="adj1" fmla="val 0"/>
              <a:gd name="adj2" fmla="val 50000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8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Purse seine gear and operation</a:t>
            </a:r>
          </a:p>
          <a:p>
            <a:r>
              <a:rPr lang="en-US" dirty="0" smtClean="0"/>
              <a:t>PS – 1</a:t>
            </a:r>
          </a:p>
          <a:p>
            <a:r>
              <a:rPr lang="en-US" dirty="0" smtClean="0"/>
              <a:t>PS – 2</a:t>
            </a:r>
          </a:p>
          <a:p>
            <a:r>
              <a:rPr lang="en-US" dirty="0" smtClean="0"/>
              <a:t>PS – 3</a:t>
            </a:r>
          </a:p>
          <a:p>
            <a:r>
              <a:rPr lang="en-US" dirty="0" smtClean="0"/>
              <a:t>PS – 4</a:t>
            </a:r>
          </a:p>
          <a:p>
            <a:r>
              <a:rPr lang="en-US" dirty="0" smtClean="0"/>
              <a:t>PS -  5</a:t>
            </a:r>
          </a:p>
          <a:p>
            <a:r>
              <a:rPr lang="en-US" dirty="0" smtClean="0"/>
              <a:t>PS – 1 test</a:t>
            </a:r>
          </a:p>
          <a:p>
            <a:r>
              <a:rPr lang="en-US" dirty="0" smtClean="0"/>
              <a:t>PS – 2 Test</a:t>
            </a:r>
          </a:p>
          <a:p>
            <a:r>
              <a:rPr lang="en-US" dirty="0" smtClean="0"/>
              <a:t>PS – 3 Test			scenario tests/simulation</a:t>
            </a:r>
          </a:p>
          <a:p>
            <a:r>
              <a:rPr lang="en-US" dirty="0" smtClean="0"/>
              <a:t>PS 4- Test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2" name="Right Brace 1"/>
          <p:cNvSpPr/>
          <p:nvPr/>
        </p:nvSpPr>
        <p:spPr>
          <a:xfrm>
            <a:off x="2890982" y="4359563"/>
            <a:ext cx="1034473" cy="1422401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247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General forms - Gen</a:t>
            </a:r>
          </a:p>
          <a:p>
            <a:r>
              <a:rPr lang="en-US" dirty="0" smtClean="0"/>
              <a:t>Gen 1 – vessel sighting and fish transfer</a:t>
            </a:r>
          </a:p>
          <a:p>
            <a:r>
              <a:rPr lang="en-US" dirty="0" smtClean="0"/>
              <a:t>Gen 2 –  SSI Interaction with vessel or non primary gear</a:t>
            </a:r>
          </a:p>
          <a:p>
            <a:r>
              <a:rPr lang="en-US" dirty="0" smtClean="0"/>
              <a:t>Gen 2 – SSI Sighting</a:t>
            </a:r>
          </a:p>
          <a:p>
            <a:r>
              <a:rPr lang="en-US" dirty="0" smtClean="0"/>
              <a:t>Gen 3 –Vessel trip monitoring summary</a:t>
            </a:r>
          </a:p>
          <a:p>
            <a:r>
              <a:rPr lang="en-US" dirty="0" smtClean="0"/>
              <a:t>Gen 4 – conversation factors</a:t>
            </a:r>
          </a:p>
          <a:p>
            <a:r>
              <a:rPr lang="en-US" dirty="0" smtClean="0"/>
              <a:t>Gen 5 – FAD/PAYAO and Floating object </a:t>
            </a:r>
          </a:p>
          <a:p>
            <a:r>
              <a:rPr lang="en-US" dirty="0" smtClean="0"/>
              <a:t>Gen 6 - Pollution</a:t>
            </a:r>
            <a:endParaRPr lang="en-US" dirty="0"/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1415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Gen 3 test and Gen 1 exercise</a:t>
            </a:r>
          </a:p>
          <a:p>
            <a:pPr marL="0" indent="0">
              <a:buNone/>
            </a:pPr>
            <a:r>
              <a:rPr lang="en-US" b="1" dirty="0" smtClean="0"/>
              <a:t>Support forms - SUP</a:t>
            </a:r>
          </a:p>
          <a:p>
            <a:r>
              <a:rPr lang="en-US" dirty="0" smtClean="0"/>
              <a:t>SUP – 1, Observer Placement meeting record pg 1 &amp; pg 2</a:t>
            </a:r>
          </a:p>
          <a:p>
            <a:r>
              <a:rPr lang="en-US" dirty="0" smtClean="0"/>
              <a:t>SUP – 2, workbook reference</a:t>
            </a:r>
          </a:p>
          <a:p>
            <a:r>
              <a:rPr lang="en-US" dirty="0" smtClean="0"/>
              <a:t>SUP – 3, Trip reconciliation</a:t>
            </a:r>
          </a:p>
          <a:p>
            <a:r>
              <a:rPr lang="en-US" dirty="0" smtClean="0"/>
              <a:t>SUP – 4, Advances and Claims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74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Pacific tuna tagging</a:t>
            </a:r>
          </a:p>
          <a:p>
            <a:r>
              <a:rPr lang="en-US" dirty="0" smtClean="0"/>
              <a:t>Tag recovery form – single and multiple form</a:t>
            </a:r>
          </a:p>
          <a:p>
            <a:pPr marL="0" indent="0">
              <a:buNone/>
            </a:pPr>
            <a:r>
              <a:rPr lang="en-US" b="1" dirty="0" smtClean="0"/>
              <a:t>Journal</a:t>
            </a:r>
          </a:p>
          <a:p>
            <a:pPr marL="0" indent="0">
              <a:buNone/>
            </a:pPr>
            <a:r>
              <a:rPr lang="en-US" dirty="0" smtClean="0"/>
              <a:t>How do write, Format, page number, date &amp; time, event, incident, write every day, daily activity, legible, headings &amp;  signature </a:t>
            </a:r>
          </a:p>
          <a:p>
            <a:pPr marL="0" indent="0">
              <a:buNone/>
            </a:pPr>
            <a:r>
              <a:rPr lang="en-US" b="1" dirty="0" smtClean="0"/>
              <a:t>Observer trip report </a:t>
            </a:r>
          </a:p>
          <a:p>
            <a:pPr marL="0" indent="0">
              <a:buNone/>
            </a:pPr>
            <a:r>
              <a:rPr lang="en-US" dirty="0" smtClean="0"/>
              <a:t>template, format, headings, topic, explanation, details, forms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00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Pacific Islands Regional Fisheries Observer</a:t>
            </a:r>
            <a:endParaRPr lang="en-AU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Sea safety training</a:t>
            </a:r>
          </a:p>
          <a:p>
            <a:r>
              <a:rPr lang="en-US" dirty="0" smtClean="0"/>
              <a:t>Firefighting</a:t>
            </a:r>
          </a:p>
          <a:p>
            <a:r>
              <a:rPr lang="en-US" dirty="0" smtClean="0"/>
              <a:t>First aid training</a:t>
            </a:r>
          </a:p>
          <a:p>
            <a:r>
              <a:rPr lang="en-US" smtClean="0"/>
              <a:t>Occupation Health </a:t>
            </a:r>
            <a:r>
              <a:rPr lang="en-US" dirty="0" smtClean="0"/>
              <a:t>and Safety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603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928</Words>
  <Application>Microsoft Office PowerPoint</Application>
  <PresentationFormat>Widescreen</PresentationFormat>
  <Paragraphs>183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  <vt:lpstr>Pacific Islands Regional Fisheries Observer</vt:lpstr>
    </vt:vector>
  </TitlesOfParts>
  <Company>SPC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Siosifa Fukofuka</dc:creator>
  <cp:lastModifiedBy>Siosifa Fukofuka</cp:lastModifiedBy>
  <cp:revision>22</cp:revision>
  <dcterms:created xsi:type="dcterms:W3CDTF">2020-11-02T20:53:38Z</dcterms:created>
  <dcterms:modified xsi:type="dcterms:W3CDTF">2020-11-03T21:28:05Z</dcterms:modified>
</cp:coreProperties>
</file>