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70" r:id="rId2"/>
    <p:sldId id="267" r:id="rId3"/>
    <p:sldId id="283" r:id="rId4"/>
    <p:sldId id="293" r:id="rId5"/>
    <p:sldId id="294" r:id="rId6"/>
    <p:sldId id="295" r:id="rId7"/>
    <p:sldId id="273" r:id="rId8"/>
    <p:sldId id="274" r:id="rId9"/>
    <p:sldId id="277" r:id="rId10"/>
    <p:sldId id="281" r:id="rId11"/>
    <p:sldId id="257" r:id="rId12"/>
    <p:sldId id="258" r:id="rId13"/>
    <p:sldId id="259" r:id="rId14"/>
    <p:sldId id="260" r:id="rId15"/>
    <p:sldId id="264" r:id="rId16"/>
    <p:sldId id="262" r:id="rId17"/>
    <p:sldId id="263" r:id="rId18"/>
    <p:sldId id="261" r:id="rId19"/>
    <p:sldId id="278" r:id="rId20"/>
    <p:sldId id="285" r:id="rId21"/>
    <p:sldId id="288" r:id="rId22"/>
    <p:sldId id="286" r:id="rId23"/>
    <p:sldId id="289" r:id="rId24"/>
    <p:sldId id="291" r:id="rId25"/>
    <p:sldId id="284" r:id="rId26"/>
    <p:sldId id="287" r:id="rId27"/>
    <p:sldId id="292" r:id="rId28"/>
    <p:sldId id="29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00"/>
    <a:srgbClr val="00FF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5" autoAdjust="0"/>
  </p:normalViewPr>
  <p:slideViewPr>
    <p:cSldViewPr>
      <p:cViewPr varScale="1">
        <p:scale>
          <a:sx n="56" d="100"/>
          <a:sy n="56" d="100"/>
        </p:scale>
        <p:origin x="15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979A2C-0CDA-4CF6-9281-B712B9741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FEE7C1-5085-4594-8E6E-454EEEDBAC25}" type="datetimeFigureOut">
              <a:rPr lang="en-AU"/>
              <a:pPr>
                <a:defRPr/>
              </a:pPr>
              <a:t>10/11/2020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777832-A2FF-4CF6-96A7-FC9674BE7BB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smtClean="0"/>
              <a:t>Parallel lines are evenly spaced</a:t>
            </a:r>
          </a:p>
          <a:p>
            <a:pPr eaLnBrk="1" hangingPunct="1">
              <a:spcBef>
                <a:spcPct val="0"/>
              </a:spcBef>
            </a:pPr>
            <a:r>
              <a:rPr lang="en-AU" smtClean="0"/>
              <a:t>Meridian lines meet at a point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CD451D-8815-4690-86A2-FA4C23965C0D}" type="slidenum">
              <a:rPr lang="en-AU" smtClean="0"/>
              <a:pPr/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09F7C3-2733-4ED0-9329-E0FB3EA977E0}" type="slidenum">
              <a:rPr lang="en-AU" smtClean="0"/>
              <a:pPr/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77832-A2FF-4CF6-96A7-FC9674BE7BBD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77832-A2FF-4CF6-96A7-FC9674BE7BBD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903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30E0-8545-4BA7-ACD5-99F5F60C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41279-4359-47AE-A158-8598B03B6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3E64D-E256-41E2-BD70-E7D97C60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DCC8-2076-4AC9-8441-FB976527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33D41-E5BC-4749-A37B-BBDBF8BA6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F2CCE-4177-4504-9C46-32BC92DE0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DE895-7F35-4DB8-87B2-2D713756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78527-6049-4119-A733-F05B49761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F790-C6E1-4AFD-A88F-42F59AEBF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BDE4D-7AD5-40A0-9079-42DC130EB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99D81-A0CF-4562-B3E4-203D1841E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D7CAE"/>
            </a:gs>
            <a:gs pos="20000">
              <a:srgbClr val="347EBB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73563" y="0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90380DD-2FD7-4F28-9ADC-C1691266B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-50802" y="-25401"/>
            <a:ext cx="800101" cy="800099"/>
            <a:chOff x="4242857" y="3903133"/>
            <a:chExt cx="800101" cy="800099"/>
          </a:xfrm>
          <a:solidFill>
            <a:schemeClr val="accent2">
              <a:lumMod val="75000"/>
            </a:schemeClr>
          </a:solidFill>
        </p:grpSpPr>
        <p:pic>
          <p:nvPicPr>
            <p:cNvPr id="5" name="Picture 4" descr="Observer (Jipe original).tif"/>
            <p:cNvPicPr>
              <a:picLocks noChangeAspect="1"/>
            </p:cNvPicPr>
            <p:nvPr/>
          </p:nvPicPr>
          <p:blipFill>
            <a:blip r:embed="rId13" cstate="print">
              <a:extLst/>
            </a:blip>
            <a:stretch>
              <a:fillRect/>
            </a:stretch>
          </p:blipFill>
          <p:spPr>
            <a:xfrm>
              <a:off x="4368800" y="4030133"/>
              <a:ext cx="550333" cy="550333"/>
            </a:xfrm>
            <a:prstGeom prst="rect">
              <a:avLst/>
            </a:prstGeom>
            <a:grpFill/>
          </p:spPr>
        </p:pic>
        <p:sp>
          <p:nvSpPr>
            <p:cNvPr id="14" name="Donut 13"/>
            <p:cNvSpPr/>
            <p:nvPr/>
          </p:nvSpPr>
          <p:spPr>
            <a:xfrm>
              <a:off x="4242857" y="3903133"/>
              <a:ext cx="800101" cy="800099"/>
            </a:xfrm>
            <a:prstGeom prst="donut">
              <a:avLst>
                <a:gd name="adj" fmla="val 1754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502407" y="-67736"/>
            <a:ext cx="1371593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en-US" sz="2800" b="1" dirty="0">
                <a:effectLst>
                  <a:reflection blurRad="6350" stA="50000" endA="300" endPos="50000" dist="29997" dir="5400000" sy="-100000" algn="bl" rotWithShape="0"/>
                </a:effectLst>
                <a:latin typeface="Eurostile"/>
                <a:cs typeface="Eurostile"/>
              </a:rPr>
              <a:t>PIRFO   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1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FF00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FF00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FF00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FFFF00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rgbClr val="FFFF00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rgbClr val="FFFF00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rgbClr val="FFFF00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rgbClr val="FFFF00"/>
          </a:solidFill>
          <a:latin typeface="Candar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Calibri"/>
          <a:ea typeface="+mn-ea"/>
          <a:cs typeface="Calibri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z="4000" b="1" u="sng" smtClean="0"/>
              <a:t>LATITUDE</a:t>
            </a:r>
            <a:r>
              <a:rPr lang="en-US" sz="4000" b="1" smtClean="0"/>
              <a:t> / </a:t>
            </a:r>
            <a:r>
              <a:rPr lang="en-US" sz="4000" b="1" u="sng" smtClean="0"/>
              <a:t>LONGITUDE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133600"/>
            <a:ext cx="7086600" cy="1524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AU" b="1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o determine our position we use imaginary</a:t>
            </a:r>
          </a:p>
          <a:p>
            <a:pPr eaLnBrk="1" hangingPunct="1"/>
            <a:endParaRPr lang="en-AU" b="1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7350" y="4343400"/>
            <a:ext cx="20002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600000" rev="0"/>
            </a:camera>
            <a:lightRig rig="threePt" dir="t"/>
          </a:scene3d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4975" y="4343400"/>
            <a:ext cx="20288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600000" rev="0"/>
            </a:camera>
            <a:lightRig rig="threePt" dir="t"/>
          </a:scene3d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45129" y="25908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AU" sz="2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PARALLEL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lines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,  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665288" y="3368675"/>
            <a:ext cx="1905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AU" sz="2600" b="1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2600" b="1" dirty="0" err="1">
                <a:latin typeface="Calibri" pitchFamily="34" charset="0"/>
                <a:cs typeface="Calibri" pitchFamily="34" charset="0"/>
              </a:rPr>
              <a:t>arallels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 of</a:t>
            </a: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6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Latitude</a:t>
            </a:r>
            <a:endParaRPr lang="en-AU" sz="26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AU" sz="2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283529" y="2585130"/>
            <a:ext cx="3657600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AU" sz="2600" b="1" dirty="0">
                <a:latin typeface="Calibri" pitchFamily="34" charset="0"/>
                <a:cs typeface="Calibri" pitchFamily="34" charset="0"/>
              </a:rPr>
              <a:t>a</a:t>
            </a:r>
            <a:r>
              <a:rPr lang="en-AU" sz="2600" b="1" dirty="0" smtClean="0">
                <a:latin typeface="Calibri" pitchFamily="34" charset="0"/>
                <a:cs typeface="Calibri" pitchFamily="34" charset="0"/>
              </a:rPr>
              <a:t>nd    </a:t>
            </a:r>
            <a:r>
              <a:rPr lang="en-AU" sz="2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MERIDIAN </a:t>
            </a:r>
            <a:r>
              <a:rPr lang="en-AU" sz="2600" b="1" dirty="0" smtClean="0">
                <a:latin typeface="Calibri" pitchFamily="34" charset="0"/>
                <a:cs typeface="Calibri" pitchFamily="34" charset="0"/>
              </a:rPr>
              <a:t>lines</a:t>
            </a:r>
            <a:endParaRPr lang="en-AU" sz="2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219700" y="3348038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AU" sz="2600" b="1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sz="2600" b="1" dirty="0" err="1">
                <a:latin typeface="Calibri" pitchFamily="34" charset="0"/>
                <a:cs typeface="Calibri" pitchFamily="34" charset="0"/>
              </a:rPr>
              <a:t>eridians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 of</a:t>
            </a: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6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Longitude</a:t>
            </a:r>
            <a:endParaRPr lang="en-AU" sz="26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730250" lvl="1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AU" sz="26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4" accel="50000" decel="5000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7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2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7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200"/>
                            </p:stCondLst>
                            <p:childTnLst>
                              <p:par>
                                <p:cTn id="49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400"/>
                            </p:stCondLst>
                            <p:childTnLst>
                              <p:par>
                                <p:cTn id="54" presetID="2" presetClass="entr" presetSubtype="2" accel="50000" decel="5000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4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8" grpId="0" build="p" advAuto="500"/>
      <p:bldP spid="9" grpId="0" build="p"/>
      <p:bldP spid="10" grpId="0" build="p" advAuto="500"/>
      <p:bldP spid="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84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385" name="Text Box 169"/>
          <p:cNvSpPr txBox="1">
            <a:spLocks noChangeArrowheads="1"/>
          </p:cNvSpPr>
          <p:nvPr/>
        </p:nvSpPr>
        <p:spPr bwMode="auto">
          <a:xfrm>
            <a:off x="7543800" y="2860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0386" name="Text Box 170"/>
          <p:cNvSpPr txBox="1">
            <a:spLocks noChangeArrowheads="1"/>
          </p:cNvSpPr>
          <p:nvPr/>
        </p:nvSpPr>
        <p:spPr bwMode="auto">
          <a:xfrm>
            <a:off x="838200" y="28956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 00</a:t>
            </a:r>
            <a:endParaRPr lang="en-US" b="1"/>
          </a:p>
        </p:txBody>
      </p:sp>
      <p:sp>
        <p:nvSpPr>
          <p:cNvPr id="10387" name="Text Box 171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1600" b="1"/>
          </a:p>
        </p:txBody>
      </p:sp>
      <p:sp>
        <p:nvSpPr>
          <p:cNvPr id="10388" name="Text Box 172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0389" name="Text Box 173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0390" name="Text Box 174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0391" name="Text Box 175"/>
          <p:cNvSpPr txBox="1">
            <a:spLocks noChangeArrowheads="1"/>
          </p:cNvSpPr>
          <p:nvPr/>
        </p:nvSpPr>
        <p:spPr bwMode="auto">
          <a:xfrm>
            <a:off x="6934200" y="62484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 sz="1600" b="1"/>
          </a:p>
        </p:txBody>
      </p:sp>
      <p:sp>
        <p:nvSpPr>
          <p:cNvPr id="10392" name="Text Box 176"/>
          <p:cNvSpPr txBox="1">
            <a:spLocks noChangeArrowheads="1"/>
          </p:cNvSpPr>
          <p:nvPr/>
        </p:nvSpPr>
        <p:spPr bwMode="auto">
          <a:xfrm>
            <a:off x="7604125" y="232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0393" name="Text Box 177"/>
          <p:cNvSpPr txBox="1">
            <a:spLocks noChangeArrowheads="1"/>
          </p:cNvSpPr>
          <p:nvPr/>
        </p:nvSpPr>
        <p:spPr bwMode="auto">
          <a:xfrm>
            <a:off x="7467600" y="2209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0394" name="Text Box 178"/>
          <p:cNvSpPr txBox="1">
            <a:spLocks noChangeArrowheads="1"/>
          </p:cNvSpPr>
          <p:nvPr/>
        </p:nvSpPr>
        <p:spPr bwMode="auto">
          <a:xfrm>
            <a:off x="7543800" y="1870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0395" name="Text Box 179"/>
          <p:cNvSpPr txBox="1">
            <a:spLocks noChangeArrowheads="1"/>
          </p:cNvSpPr>
          <p:nvPr/>
        </p:nvSpPr>
        <p:spPr bwMode="auto">
          <a:xfrm>
            <a:off x="7543800" y="13366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0396" name="Text Box 180"/>
          <p:cNvSpPr txBox="1">
            <a:spLocks noChangeArrowheads="1"/>
          </p:cNvSpPr>
          <p:nvPr/>
        </p:nvSpPr>
        <p:spPr bwMode="auto">
          <a:xfrm>
            <a:off x="7543800" y="727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0397" name="Text Box 181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0398" name="Text Box 182"/>
          <p:cNvSpPr txBox="1">
            <a:spLocks noChangeArrowheads="1"/>
          </p:cNvSpPr>
          <p:nvPr/>
        </p:nvSpPr>
        <p:spPr bwMode="auto">
          <a:xfrm>
            <a:off x="7543800" y="3317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0399" name="Text Box 183"/>
          <p:cNvSpPr txBox="1">
            <a:spLocks noChangeArrowheads="1"/>
          </p:cNvSpPr>
          <p:nvPr/>
        </p:nvSpPr>
        <p:spPr bwMode="auto">
          <a:xfrm>
            <a:off x="7543800" y="38512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0400" name="Text Box 184"/>
          <p:cNvSpPr txBox="1">
            <a:spLocks noChangeArrowheads="1"/>
          </p:cNvSpPr>
          <p:nvPr/>
        </p:nvSpPr>
        <p:spPr bwMode="auto">
          <a:xfrm>
            <a:off x="76041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0401" name="Text Box 185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0402" name="Text Box 186"/>
          <p:cNvSpPr txBox="1">
            <a:spLocks noChangeArrowheads="1"/>
          </p:cNvSpPr>
          <p:nvPr/>
        </p:nvSpPr>
        <p:spPr bwMode="auto">
          <a:xfrm>
            <a:off x="7620000" y="54514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0403" name="Text Box 187"/>
          <p:cNvSpPr txBox="1">
            <a:spLocks noChangeArrowheads="1"/>
          </p:cNvSpPr>
          <p:nvPr/>
        </p:nvSpPr>
        <p:spPr bwMode="auto">
          <a:xfrm>
            <a:off x="1066800" y="23272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0404" name="Text Box 188"/>
          <p:cNvSpPr txBox="1">
            <a:spLocks noChangeArrowheads="1"/>
          </p:cNvSpPr>
          <p:nvPr/>
        </p:nvSpPr>
        <p:spPr bwMode="auto">
          <a:xfrm>
            <a:off x="990600" y="18700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02</a:t>
            </a:r>
            <a:endParaRPr lang="en-US" b="1"/>
          </a:p>
        </p:txBody>
      </p:sp>
      <p:sp>
        <p:nvSpPr>
          <p:cNvPr id="10405" name="Text Box 189"/>
          <p:cNvSpPr txBox="1">
            <a:spLocks noChangeArrowheads="1"/>
          </p:cNvSpPr>
          <p:nvPr/>
        </p:nvSpPr>
        <p:spPr bwMode="auto">
          <a:xfrm>
            <a:off x="914400" y="1336675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03</a:t>
            </a:r>
            <a:endParaRPr lang="en-US" b="1"/>
          </a:p>
        </p:txBody>
      </p:sp>
      <p:sp>
        <p:nvSpPr>
          <p:cNvPr id="10406" name="Text Box 190"/>
          <p:cNvSpPr txBox="1">
            <a:spLocks noChangeArrowheads="1"/>
          </p:cNvSpPr>
          <p:nvPr/>
        </p:nvSpPr>
        <p:spPr bwMode="auto">
          <a:xfrm>
            <a:off x="990600" y="8382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04</a:t>
            </a:r>
            <a:endParaRPr lang="en-US" b="1"/>
          </a:p>
        </p:txBody>
      </p:sp>
      <p:sp>
        <p:nvSpPr>
          <p:cNvPr id="10407" name="Text Box 191"/>
          <p:cNvSpPr txBox="1">
            <a:spLocks noChangeArrowheads="1"/>
          </p:cNvSpPr>
          <p:nvPr/>
        </p:nvSpPr>
        <p:spPr bwMode="auto">
          <a:xfrm>
            <a:off x="1066800" y="33940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0408" name="Text Box 192"/>
          <p:cNvSpPr txBox="1">
            <a:spLocks noChangeArrowheads="1"/>
          </p:cNvSpPr>
          <p:nvPr/>
        </p:nvSpPr>
        <p:spPr bwMode="auto">
          <a:xfrm>
            <a:off x="1066800" y="39274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0409" name="Text Box 193"/>
          <p:cNvSpPr txBox="1">
            <a:spLocks noChangeArrowheads="1"/>
          </p:cNvSpPr>
          <p:nvPr/>
        </p:nvSpPr>
        <p:spPr bwMode="auto">
          <a:xfrm>
            <a:off x="1066800" y="43846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0410" name="Text Box 194"/>
          <p:cNvSpPr txBox="1">
            <a:spLocks noChangeArrowheads="1"/>
          </p:cNvSpPr>
          <p:nvPr/>
        </p:nvSpPr>
        <p:spPr bwMode="auto">
          <a:xfrm>
            <a:off x="1066800" y="4918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0411" name="Text Box 195"/>
          <p:cNvSpPr txBox="1">
            <a:spLocks noChangeArrowheads="1"/>
          </p:cNvSpPr>
          <p:nvPr/>
        </p:nvSpPr>
        <p:spPr bwMode="auto">
          <a:xfrm>
            <a:off x="1066800" y="5410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0412" name="Oval 196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413" name="Text Box 197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>
                <a:solidFill>
                  <a:schemeClr val="accent2"/>
                </a:solidFill>
              </a:rPr>
              <a:t>N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0414" name="Text Box 198"/>
          <p:cNvSpPr txBox="1">
            <a:spLocks noChangeArrowheads="1"/>
          </p:cNvSpPr>
          <p:nvPr/>
        </p:nvSpPr>
        <p:spPr bwMode="auto">
          <a:xfrm>
            <a:off x="669925" y="38512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>
                <a:solidFill>
                  <a:schemeClr val="accent2"/>
                </a:solidFill>
              </a:rPr>
              <a:t>E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0415" name="Line 199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416" name="Line 200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417" name="Text Box 201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>
                <a:solidFill>
                  <a:schemeClr val="accent2"/>
                </a:solidFill>
              </a:rPr>
              <a:t>S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0418" name="Text Box 202"/>
          <p:cNvSpPr txBox="1">
            <a:spLocks noChangeArrowheads="1"/>
          </p:cNvSpPr>
          <p:nvPr/>
        </p:nvSpPr>
        <p:spPr bwMode="auto">
          <a:xfrm>
            <a:off x="-92075" y="3851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>
                <a:solidFill>
                  <a:schemeClr val="accent2"/>
                </a:solidFill>
              </a:rPr>
              <a:t>W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0419" name="Line 203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420" name="Text Box 204"/>
          <p:cNvSpPr txBox="1">
            <a:spLocks noChangeArrowheads="1"/>
          </p:cNvSpPr>
          <p:nvPr/>
        </p:nvSpPr>
        <p:spPr bwMode="auto">
          <a:xfrm>
            <a:off x="7848600" y="2971800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EQUATOR</a:t>
            </a:r>
          </a:p>
        </p:txBody>
      </p:sp>
      <p:sp>
        <p:nvSpPr>
          <p:cNvPr id="10421" name="Text Box 205"/>
          <p:cNvSpPr txBox="1">
            <a:spLocks noChangeArrowheads="1"/>
          </p:cNvSpPr>
          <p:nvPr/>
        </p:nvSpPr>
        <p:spPr bwMode="auto">
          <a:xfrm>
            <a:off x="3794125" y="-111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422" name="Text Box 206"/>
          <p:cNvSpPr txBox="1">
            <a:spLocks noChangeArrowheads="1"/>
          </p:cNvSpPr>
          <p:nvPr/>
        </p:nvSpPr>
        <p:spPr bwMode="auto">
          <a:xfrm>
            <a:off x="3222625" y="220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0423" name="Text Box 207"/>
          <p:cNvSpPr txBox="1">
            <a:spLocks noChangeArrowheads="1"/>
          </p:cNvSpPr>
          <p:nvPr/>
        </p:nvSpPr>
        <p:spPr bwMode="auto">
          <a:xfrm>
            <a:off x="4098925" y="-3492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>
                <a:solidFill>
                  <a:srgbClr val="FF0000"/>
                </a:solidFill>
              </a:rPr>
              <a:t>NORTH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424" name="Text Box 208"/>
          <p:cNvSpPr txBox="1">
            <a:spLocks noChangeArrowheads="1"/>
          </p:cNvSpPr>
          <p:nvPr/>
        </p:nvSpPr>
        <p:spPr bwMode="auto">
          <a:xfrm>
            <a:off x="4175125" y="6365875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>
                <a:solidFill>
                  <a:srgbClr val="FF0000"/>
                </a:solidFill>
              </a:rPr>
              <a:t>SOUTH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425" name="Line 209"/>
          <p:cNvSpPr>
            <a:spLocks noChangeShapeType="1"/>
          </p:cNvSpPr>
          <p:nvPr/>
        </p:nvSpPr>
        <p:spPr bwMode="auto">
          <a:xfrm>
            <a:off x="1524000" y="31242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408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1409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1410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1411" name="Text Box 172"/>
          <p:cNvSpPr txBox="1">
            <a:spLocks noChangeArrowheads="1"/>
          </p:cNvSpPr>
          <p:nvPr/>
        </p:nvSpPr>
        <p:spPr bwMode="auto">
          <a:xfrm>
            <a:off x="838200" y="28956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 00</a:t>
            </a:r>
            <a:endParaRPr lang="en-US" b="1"/>
          </a:p>
        </p:txBody>
      </p:sp>
      <p:sp>
        <p:nvSpPr>
          <p:cNvPr id="11412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1413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1414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1415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1416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 sz="1600" b="1"/>
          </a:p>
        </p:txBody>
      </p:sp>
      <p:sp>
        <p:nvSpPr>
          <p:cNvPr id="11417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1418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1419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1420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1421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1422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1423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1424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1425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1426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1427" name="Text Box 205"/>
          <p:cNvSpPr txBox="1">
            <a:spLocks noChangeArrowheads="1"/>
          </p:cNvSpPr>
          <p:nvPr/>
        </p:nvSpPr>
        <p:spPr bwMode="auto">
          <a:xfrm>
            <a:off x="762000" y="232727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   01</a:t>
            </a:r>
            <a:endParaRPr lang="en-US" b="1"/>
          </a:p>
        </p:txBody>
      </p:sp>
      <p:sp>
        <p:nvSpPr>
          <p:cNvPr id="11428" name="Text Box 206"/>
          <p:cNvSpPr txBox="1">
            <a:spLocks noChangeArrowheads="1"/>
          </p:cNvSpPr>
          <p:nvPr/>
        </p:nvSpPr>
        <p:spPr bwMode="auto">
          <a:xfrm>
            <a:off x="1143000" y="18700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1429" name="Text Box 207"/>
          <p:cNvSpPr txBox="1">
            <a:spLocks noChangeArrowheads="1"/>
          </p:cNvSpPr>
          <p:nvPr/>
        </p:nvSpPr>
        <p:spPr bwMode="auto">
          <a:xfrm>
            <a:off x="1143000" y="13366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1430" name="Text Box 208"/>
          <p:cNvSpPr txBox="1">
            <a:spLocks noChangeArrowheads="1"/>
          </p:cNvSpPr>
          <p:nvPr/>
        </p:nvSpPr>
        <p:spPr bwMode="auto">
          <a:xfrm>
            <a:off x="1143000" y="8032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1431" name="Text Box 209"/>
          <p:cNvSpPr txBox="1">
            <a:spLocks noChangeArrowheads="1"/>
          </p:cNvSpPr>
          <p:nvPr/>
        </p:nvSpPr>
        <p:spPr bwMode="auto">
          <a:xfrm>
            <a:off x="1143000" y="3394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1432" name="Text Box 210"/>
          <p:cNvSpPr txBox="1">
            <a:spLocks noChangeArrowheads="1"/>
          </p:cNvSpPr>
          <p:nvPr/>
        </p:nvSpPr>
        <p:spPr bwMode="auto">
          <a:xfrm>
            <a:off x="990600" y="39274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02</a:t>
            </a:r>
            <a:endParaRPr lang="en-US" b="1"/>
          </a:p>
        </p:txBody>
      </p:sp>
      <p:sp>
        <p:nvSpPr>
          <p:cNvPr id="11433" name="Text Box 211"/>
          <p:cNvSpPr txBox="1">
            <a:spLocks noChangeArrowheads="1"/>
          </p:cNvSpPr>
          <p:nvPr/>
        </p:nvSpPr>
        <p:spPr bwMode="auto">
          <a:xfrm>
            <a:off x="1066800" y="43846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1434" name="Text Box 212"/>
          <p:cNvSpPr txBox="1">
            <a:spLocks noChangeArrowheads="1"/>
          </p:cNvSpPr>
          <p:nvPr/>
        </p:nvSpPr>
        <p:spPr bwMode="auto">
          <a:xfrm>
            <a:off x="1066800" y="4918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1435" name="Text Box 213"/>
          <p:cNvSpPr txBox="1">
            <a:spLocks noChangeArrowheads="1"/>
          </p:cNvSpPr>
          <p:nvPr/>
        </p:nvSpPr>
        <p:spPr bwMode="auto">
          <a:xfrm>
            <a:off x="1066800" y="5410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1436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1437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11438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11439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1440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1441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11442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11443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1444" name="Line 223"/>
          <p:cNvSpPr>
            <a:spLocks noChangeShapeType="1"/>
          </p:cNvSpPr>
          <p:nvPr/>
        </p:nvSpPr>
        <p:spPr bwMode="auto">
          <a:xfrm flipH="1">
            <a:off x="4876800" y="6096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1445" name="Line 224"/>
          <p:cNvSpPr>
            <a:spLocks noChangeShapeType="1"/>
          </p:cNvSpPr>
          <p:nvPr/>
        </p:nvSpPr>
        <p:spPr bwMode="auto">
          <a:xfrm>
            <a:off x="1600200" y="31242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1446" name="Rectangle 225"/>
          <p:cNvSpPr>
            <a:spLocks noChangeArrowheads="1"/>
          </p:cNvSpPr>
          <p:nvPr/>
        </p:nvSpPr>
        <p:spPr bwMode="auto">
          <a:xfrm>
            <a:off x="3886200" y="0"/>
            <a:ext cx="2819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INTERNATIONAL DATE LINE</a:t>
            </a:r>
            <a:endParaRPr lang="en-AU" b="1">
              <a:solidFill>
                <a:srgbClr val="FF0000"/>
              </a:solidFill>
            </a:endParaRPr>
          </a:p>
        </p:txBody>
      </p:sp>
      <p:sp>
        <p:nvSpPr>
          <p:cNvPr id="11447" name="Text Box 227"/>
          <p:cNvSpPr txBox="1">
            <a:spLocks noChangeArrowheads="1"/>
          </p:cNvSpPr>
          <p:nvPr/>
        </p:nvSpPr>
        <p:spPr bwMode="auto">
          <a:xfrm>
            <a:off x="7848600" y="2971800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</a:rPr>
              <a:t>EQUATOR</a:t>
            </a:r>
            <a:endParaRPr lang="en-AU" sz="1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1026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432" name="Text Box 1192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433" name="Text Box 1193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2434" name="Text Box 1194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2435" name="Text Box 1195"/>
          <p:cNvSpPr txBox="1">
            <a:spLocks noChangeArrowheads="1"/>
          </p:cNvSpPr>
          <p:nvPr/>
        </p:nvSpPr>
        <p:spPr bwMode="auto">
          <a:xfrm>
            <a:off x="7543800" y="2860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2436" name="Text Box 1196"/>
          <p:cNvSpPr txBox="1">
            <a:spLocks noChangeArrowheads="1"/>
          </p:cNvSpPr>
          <p:nvPr/>
        </p:nvSpPr>
        <p:spPr bwMode="auto">
          <a:xfrm>
            <a:off x="1066800" y="28956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2437" name="Text Box 1197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2438" name="Text Box 1198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2439" name="Text Box 1199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2440" name="Text Box 1200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12441" name="Text Box 1201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2442" name="Text Box 1202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2443" name="Text Box 1203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1600" b="1"/>
          </a:p>
        </p:txBody>
      </p:sp>
      <p:sp>
        <p:nvSpPr>
          <p:cNvPr id="12444" name="Text Box 1204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2445" name="Text Box 1207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1600" b="1"/>
          </a:p>
        </p:txBody>
      </p:sp>
      <p:sp>
        <p:nvSpPr>
          <p:cNvPr id="12446" name="Text Box 1208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2447" name="Text Box 1209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2448" name="Text Box 1210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2449" name="Text Box 1211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2450" name="Text Box 1212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12451" name="Text Box 1213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2452" name="Text Box 1218"/>
          <p:cNvSpPr txBox="1">
            <a:spLocks noChangeArrowheads="1"/>
          </p:cNvSpPr>
          <p:nvPr/>
        </p:nvSpPr>
        <p:spPr bwMode="auto">
          <a:xfrm>
            <a:off x="7604125" y="232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2453" name="Text Box 1220"/>
          <p:cNvSpPr txBox="1">
            <a:spLocks noChangeArrowheads="1"/>
          </p:cNvSpPr>
          <p:nvPr/>
        </p:nvSpPr>
        <p:spPr bwMode="auto">
          <a:xfrm>
            <a:off x="7543800" y="187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2454" name="Text Box 1221"/>
          <p:cNvSpPr txBox="1">
            <a:spLocks noChangeArrowheads="1"/>
          </p:cNvSpPr>
          <p:nvPr/>
        </p:nvSpPr>
        <p:spPr bwMode="auto">
          <a:xfrm>
            <a:off x="7543800" y="13366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2455" name="Text Box 1222"/>
          <p:cNvSpPr txBox="1">
            <a:spLocks noChangeArrowheads="1"/>
          </p:cNvSpPr>
          <p:nvPr/>
        </p:nvSpPr>
        <p:spPr bwMode="auto">
          <a:xfrm>
            <a:off x="7543800" y="727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2456" name="Text Box 1223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2457" name="Text Box 1224"/>
          <p:cNvSpPr txBox="1">
            <a:spLocks noChangeArrowheads="1"/>
          </p:cNvSpPr>
          <p:nvPr/>
        </p:nvSpPr>
        <p:spPr bwMode="auto">
          <a:xfrm>
            <a:off x="7543800" y="3317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2458" name="Text Box 1225"/>
          <p:cNvSpPr txBox="1">
            <a:spLocks noChangeArrowheads="1"/>
          </p:cNvSpPr>
          <p:nvPr/>
        </p:nvSpPr>
        <p:spPr bwMode="auto">
          <a:xfrm>
            <a:off x="7543800" y="38512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2459" name="Text Box 1226"/>
          <p:cNvSpPr txBox="1">
            <a:spLocks noChangeArrowheads="1"/>
          </p:cNvSpPr>
          <p:nvPr/>
        </p:nvSpPr>
        <p:spPr bwMode="auto">
          <a:xfrm>
            <a:off x="76041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2460" name="Text Box 1227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2461" name="Text Box 1228"/>
          <p:cNvSpPr txBox="1">
            <a:spLocks noChangeArrowheads="1"/>
          </p:cNvSpPr>
          <p:nvPr/>
        </p:nvSpPr>
        <p:spPr bwMode="auto">
          <a:xfrm>
            <a:off x="7620000" y="54514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2462" name="Text Box 1229"/>
          <p:cNvSpPr txBox="1">
            <a:spLocks noChangeArrowheads="1"/>
          </p:cNvSpPr>
          <p:nvPr/>
        </p:nvSpPr>
        <p:spPr bwMode="auto">
          <a:xfrm>
            <a:off x="1066800" y="23272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2463" name="Text Box 1230"/>
          <p:cNvSpPr txBox="1">
            <a:spLocks noChangeArrowheads="1"/>
          </p:cNvSpPr>
          <p:nvPr/>
        </p:nvSpPr>
        <p:spPr bwMode="auto">
          <a:xfrm>
            <a:off x="1066800" y="1870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2464" name="Text Box 1231"/>
          <p:cNvSpPr txBox="1">
            <a:spLocks noChangeArrowheads="1"/>
          </p:cNvSpPr>
          <p:nvPr/>
        </p:nvSpPr>
        <p:spPr bwMode="auto">
          <a:xfrm>
            <a:off x="1066800" y="13366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2465" name="Text Box 1232"/>
          <p:cNvSpPr txBox="1">
            <a:spLocks noChangeArrowheads="1"/>
          </p:cNvSpPr>
          <p:nvPr/>
        </p:nvSpPr>
        <p:spPr bwMode="auto">
          <a:xfrm>
            <a:off x="1066800" y="838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2466" name="Text Box 1233"/>
          <p:cNvSpPr txBox="1">
            <a:spLocks noChangeArrowheads="1"/>
          </p:cNvSpPr>
          <p:nvPr/>
        </p:nvSpPr>
        <p:spPr bwMode="auto">
          <a:xfrm>
            <a:off x="1143000" y="3394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2467" name="Text Box 1234"/>
          <p:cNvSpPr txBox="1">
            <a:spLocks noChangeArrowheads="1"/>
          </p:cNvSpPr>
          <p:nvPr/>
        </p:nvSpPr>
        <p:spPr bwMode="auto">
          <a:xfrm>
            <a:off x="1066800" y="39274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2468" name="Text Box 1235"/>
          <p:cNvSpPr txBox="1">
            <a:spLocks noChangeArrowheads="1"/>
          </p:cNvSpPr>
          <p:nvPr/>
        </p:nvSpPr>
        <p:spPr bwMode="auto">
          <a:xfrm>
            <a:off x="1066800" y="43846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2469" name="Text Box 1236"/>
          <p:cNvSpPr txBox="1">
            <a:spLocks noChangeArrowheads="1"/>
          </p:cNvSpPr>
          <p:nvPr/>
        </p:nvSpPr>
        <p:spPr bwMode="auto">
          <a:xfrm>
            <a:off x="1066800" y="4918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2470" name="Text Box 1237"/>
          <p:cNvSpPr txBox="1">
            <a:spLocks noChangeArrowheads="1"/>
          </p:cNvSpPr>
          <p:nvPr/>
        </p:nvSpPr>
        <p:spPr bwMode="auto">
          <a:xfrm>
            <a:off x="1066800" y="5410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2471" name="Oval 1238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2472" name="Text Box 1239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12473" name="Text Box 1240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12474" name="Line 1241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2475" name="Line 1242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2476" name="Text Box 1243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12477" name="Text Box 1244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12478" name="Line 1245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456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457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3458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1600" b="1"/>
          </a:p>
        </p:txBody>
      </p:sp>
      <p:sp>
        <p:nvSpPr>
          <p:cNvPr id="13459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3460" name="Text Box 172"/>
          <p:cNvSpPr txBox="1">
            <a:spLocks noChangeArrowheads="1"/>
          </p:cNvSpPr>
          <p:nvPr/>
        </p:nvSpPr>
        <p:spPr bwMode="auto">
          <a:xfrm>
            <a:off x="1066800" y="28956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3461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3462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3463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3464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3465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3466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3467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3468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3469" name="Text Box 188"/>
          <p:cNvSpPr txBox="1">
            <a:spLocks noChangeArrowheads="1"/>
          </p:cNvSpPr>
          <p:nvPr/>
        </p:nvSpPr>
        <p:spPr bwMode="auto">
          <a:xfrm>
            <a:off x="1752600" y="6248400"/>
            <a:ext cx="1235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1600" b="1"/>
          </a:p>
        </p:txBody>
      </p:sp>
      <p:sp>
        <p:nvSpPr>
          <p:cNvPr id="13470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3471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3472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3473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3474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3475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3476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3477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3478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3479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3480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3481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3482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3483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3484" name="Text Box 205"/>
          <p:cNvSpPr txBox="1">
            <a:spLocks noChangeArrowheads="1"/>
          </p:cNvSpPr>
          <p:nvPr/>
        </p:nvSpPr>
        <p:spPr bwMode="auto">
          <a:xfrm>
            <a:off x="914400" y="23272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01</a:t>
            </a:r>
            <a:endParaRPr lang="en-US" b="1"/>
          </a:p>
        </p:txBody>
      </p:sp>
      <p:sp>
        <p:nvSpPr>
          <p:cNvPr id="13485" name="Text Box 206"/>
          <p:cNvSpPr txBox="1">
            <a:spLocks noChangeArrowheads="1"/>
          </p:cNvSpPr>
          <p:nvPr/>
        </p:nvSpPr>
        <p:spPr bwMode="auto">
          <a:xfrm>
            <a:off x="1143000" y="18700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3486" name="Text Box 207"/>
          <p:cNvSpPr txBox="1">
            <a:spLocks noChangeArrowheads="1"/>
          </p:cNvSpPr>
          <p:nvPr/>
        </p:nvSpPr>
        <p:spPr bwMode="auto">
          <a:xfrm>
            <a:off x="1143000" y="13366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3487" name="Text Box 208"/>
          <p:cNvSpPr txBox="1">
            <a:spLocks noChangeArrowheads="1"/>
          </p:cNvSpPr>
          <p:nvPr/>
        </p:nvSpPr>
        <p:spPr bwMode="auto">
          <a:xfrm>
            <a:off x="1143000" y="8032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3488" name="Text Box 209"/>
          <p:cNvSpPr txBox="1">
            <a:spLocks noChangeArrowheads="1"/>
          </p:cNvSpPr>
          <p:nvPr/>
        </p:nvSpPr>
        <p:spPr bwMode="auto">
          <a:xfrm>
            <a:off x="1143000" y="3394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3489" name="Text Box 210"/>
          <p:cNvSpPr txBox="1">
            <a:spLocks noChangeArrowheads="1"/>
          </p:cNvSpPr>
          <p:nvPr/>
        </p:nvSpPr>
        <p:spPr bwMode="auto">
          <a:xfrm>
            <a:off x="1143000" y="39274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3490" name="Text Box 211"/>
          <p:cNvSpPr txBox="1">
            <a:spLocks noChangeArrowheads="1"/>
          </p:cNvSpPr>
          <p:nvPr/>
        </p:nvSpPr>
        <p:spPr bwMode="auto">
          <a:xfrm>
            <a:off x="1143000" y="43846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3491" name="Text Box 212"/>
          <p:cNvSpPr txBox="1">
            <a:spLocks noChangeArrowheads="1"/>
          </p:cNvSpPr>
          <p:nvPr/>
        </p:nvSpPr>
        <p:spPr bwMode="auto">
          <a:xfrm>
            <a:off x="1143000" y="49180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3492" name="Text Box 213"/>
          <p:cNvSpPr txBox="1">
            <a:spLocks noChangeArrowheads="1"/>
          </p:cNvSpPr>
          <p:nvPr/>
        </p:nvSpPr>
        <p:spPr bwMode="auto">
          <a:xfrm>
            <a:off x="1066800" y="5410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3493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3494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13495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13496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3497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3498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13499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13500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480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4481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4482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4483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4484" name="Text Box 172"/>
          <p:cNvSpPr txBox="1">
            <a:spLocks noChangeArrowheads="1"/>
          </p:cNvSpPr>
          <p:nvPr/>
        </p:nvSpPr>
        <p:spPr bwMode="auto">
          <a:xfrm>
            <a:off x="990600" y="28956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00</a:t>
            </a:r>
            <a:endParaRPr lang="en-US" b="1"/>
          </a:p>
        </p:txBody>
      </p:sp>
      <p:sp>
        <p:nvSpPr>
          <p:cNvPr id="14485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4486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4487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4488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14489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4490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4491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4492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4493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4494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4495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4496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4497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4498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4499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4500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14501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4502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4503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4504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4505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4506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14507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4508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4509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4510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4511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4512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4513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4514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4515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4516" name="Text Box 205"/>
          <p:cNvSpPr txBox="1">
            <a:spLocks noChangeArrowheads="1"/>
          </p:cNvSpPr>
          <p:nvPr/>
        </p:nvSpPr>
        <p:spPr bwMode="auto">
          <a:xfrm>
            <a:off x="1066800" y="23272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4517" name="Text Box 206"/>
          <p:cNvSpPr txBox="1">
            <a:spLocks noChangeArrowheads="1"/>
          </p:cNvSpPr>
          <p:nvPr/>
        </p:nvSpPr>
        <p:spPr bwMode="auto">
          <a:xfrm>
            <a:off x="990600" y="18700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02</a:t>
            </a:r>
            <a:endParaRPr lang="en-US" b="1"/>
          </a:p>
        </p:txBody>
      </p:sp>
      <p:sp>
        <p:nvSpPr>
          <p:cNvPr id="14518" name="Text Box 207"/>
          <p:cNvSpPr txBox="1">
            <a:spLocks noChangeArrowheads="1"/>
          </p:cNvSpPr>
          <p:nvPr/>
        </p:nvSpPr>
        <p:spPr bwMode="auto">
          <a:xfrm>
            <a:off x="1066800" y="13366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4519" name="Text Box 208"/>
          <p:cNvSpPr txBox="1">
            <a:spLocks noChangeArrowheads="1"/>
          </p:cNvSpPr>
          <p:nvPr/>
        </p:nvSpPr>
        <p:spPr bwMode="auto">
          <a:xfrm>
            <a:off x="1143000" y="8032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4520" name="Text Box 209"/>
          <p:cNvSpPr txBox="1">
            <a:spLocks noChangeArrowheads="1"/>
          </p:cNvSpPr>
          <p:nvPr/>
        </p:nvSpPr>
        <p:spPr bwMode="auto">
          <a:xfrm>
            <a:off x="1066800" y="33940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4521" name="Text Box 210"/>
          <p:cNvSpPr txBox="1">
            <a:spLocks noChangeArrowheads="1"/>
          </p:cNvSpPr>
          <p:nvPr/>
        </p:nvSpPr>
        <p:spPr bwMode="auto">
          <a:xfrm>
            <a:off x="1066800" y="39274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4522" name="Text Box 211"/>
          <p:cNvSpPr txBox="1">
            <a:spLocks noChangeArrowheads="1"/>
          </p:cNvSpPr>
          <p:nvPr/>
        </p:nvSpPr>
        <p:spPr bwMode="auto">
          <a:xfrm>
            <a:off x="990600" y="4384675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03</a:t>
            </a:r>
            <a:endParaRPr lang="en-US" b="1"/>
          </a:p>
        </p:txBody>
      </p:sp>
      <p:sp>
        <p:nvSpPr>
          <p:cNvPr id="14523" name="Text Box 212"/>
          <p:cNvSpPr txBox="1">
            <a:spLocks noChangeArrowheads="1"/>
          </p:cNvSpPr>
          <p:nvPr/>
        </p:nvSpPr>
        <p:spPr bwMode="auto">
          <a:xfrm>
            <a:off x="1066800" y="4918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4524" name="Text Box 213"/>
          <p:cNvSpPr txBox="1">
            <a:spLocks noChangeArrowheads="1"/>
          </p:cNvSpPr>
          <p:nvPr/>
        </p:nvSpPr>
        <p:spPr bwMode="auto">
          <a:xfrm>
            <a:off x="1066800" y="5410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4525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4526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14527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14528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4529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4530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14531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14532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504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5505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5506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5507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5508" name="Text Box 172"/>
          <p:cNvSpPr txBox="1">
            <a:spLocks noChangeArrowheads="1"/>
          </p:cNvSpPr>
          <p:nvPr/>
        </p:nvSpPr>
        <p:spPr bwMode="auto">
          <a:xfrm>
            <a:off x="990600" y="28956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00</a:t>
            </a:r>
            <a:endParaRPr lang="en-US" b="1"/>
          </a:p>
        </p:txBody>
      </p:sp>
      <p:sp>
        <p:nvSpPr>
          <p:cNvPr id="15509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5510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5511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5512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15513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5514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5515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5516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5517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5518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5519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5520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5521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5522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5523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5524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15525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5526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5527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5528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5529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5530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5531" name="Text Box 195"/>
          <p:cNvSpPr txBox="1">
            <a:spLocks noChangeArrowheads="1"/>
          </p:cNvSpPr>
          <p:nvPr/>
        </p:nvSpPr>
        <p:spPr bwMode="auto">
          <a:xfrm>
            <a:off x="7467600" y="2209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5532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5533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5534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5535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5536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5537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5538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5539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5540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5541" name="Text Box 205"/>
          <p:cNvSpPr txBox="1">
            <a:spLocks noChangeArrowheads="1"/>
          </p:cNvSpPr>
          <p:nvPr/>
        </p:nvSpPr>
        <p:spPr bwMode="auto">
          <a:xfrm>
            <a:off x="1066800" y="23272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5542" name="Text Box 206"/>
          <p:cNvSpPr txBox="1">
            <a:spLocks noChangeArrowheads="1"/>
          </p:cNvSpPr>
          <p:nvPr/>
        </p:nvSpPr>
        <p:spPr bwMode="auto">
          <a:xfrm>
            <a:off x="1066800" y="1870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5543" name="Text Box 207"/>
          <p:cNvSpPr txBox="1">
            <a:spLocks noChangeArrowheads="1"/>
          </p:cNvSpPr>
          <p:nvPr/>
        </p:nvSpPr>
        <p:spPr bwMode="auto">
          <a:xfrm>
            <a:off x="990600" y="13366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03</a:t>
            </a:r>
            <a:endParaRPr lang="en-US" b="1"/>
          </a:p>
        </p:txBody>
      </p:sp>
      <p:sp>
        <p:nvSpPr>
          <p:cNvPr id="15544" name="Text Box 208"/>
          <p:cNvSpPr txBox="1">
            <a:spLocks noChangeArrowheads="1"/>
          </p:cNvSpPr>
          <p:nvPr/>
        </p:nvSpPr>
        <p:spPr bwMode="auto">
          <a:xfrm>
            <a:off x="1066800" y="8032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5545" name="Text Box 209"/>
          <p:cNvSpPr txBox="1">
            <a:spLocks noChangeArrowheads="1"/>
          </p:cNvSpPr>
          <p:nvPr/>
        </p:nvSpPr>
        <p:spPr bwMode="auto">
          <a:xfrm>
            <a:off x="914400" y="3394075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01</a:t>
            </a:r>
            <a:endParaRPr lang="en-US" b="1"/>
          </a:p>
        </p:txBody>
      </p:sp>
      <p:sp>
        <p:nvSpPr>
          <p:cNvPr id="15546" name="Text Box 210"/>
          <p:cNvSpPr txBox="1">
            <a:spLocks noChangeArrowheads="1"/>
          </p:cNvSpPr>
          <p:nvPr/>
        </p:nvSpPr>
        <p:spPr bwMode="auto">
          <a:xfrm>
            <a:off x="1066800" y="39274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5547" name="Text Box 211"/>
          <p:cNvSpPr txBox="1">
            <a:spLocks noChangeArrowheads="1"/>
          </p:cNvSpPr>
          <p:nvPr/>
        </p:nvSpPr>
        <p:spPr bwMode="auto">
          <a:xfrm>
            <a:off x="990600" y="4384675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03</a:t>
            </a:r>
            <a:endParaRPr lang="en-US" b="1"/>
          </a:p>
        </p:txBody>
      </p:sp>
      <p:sp>
        <p:nvSpPr>
          <p:cNvPr id="15548" name="Text Box 212"/>
          <p:cNvSpPr txBox="1">
            <a:spLocks noChangeArrowheads="1"/>
          </p:cNvSpPr>
          <p:nvPr/>
        </p:nvSpPr>
        <p:spPr bwMode="auto">
          <a:xfrm>
            <a:off x="1066800" y="4918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5549" name="Text Box 213"/>
          <p:cNvSpPr txBox="1">
            <a:spLocks noChangeArrowheads="1"/>
          </p:cNvSpPr>
          <p:nvPr/>
        </p:nvSpPr>
        <p:spPr bwMode="auto">
          <a:xfrm>
            <a:off x="1066800" y="5410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5550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5551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15552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15553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5554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5555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15556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15557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5558" name="Text Box 222"/>
          <p:cNvSpPr txBox="1">
            <a:spLocks noChangeArrowheads="1"/>
          </p:cNvSpPr>
          <p:nvPr/>
        </p:nvSpPr>
        <p:spPr bwMode="auto">
          <a:xfrm>
            <a:off x="3505200" y="909638"/>
            <a:ext cx="381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9600"/>
              <a:t>.</a:t>
            </a:r>
            <a:endParaRPr lang="en-US" sz="9600"/>
          </a:p>
        </p:txBody>
      </p:sp>
      <p:sp>
        <p:nvSpPr>
          <p:cNvPr id="16612" name="Text Box 228"/>
          <p:cNvSpPr txBox="1">
            <a:spLocks noChangeArrowheads="1"/>
          </p:cNvSpPr>
          <p:nvPr/>
        </p:nvSpPr>
        <p:spPr bwMode="auto">
          <a:xfrm>
            <a:off x="3886200" y="15240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>
                <a:solidFill>
                  <a:srgbClr val="FFFF00"/>
                </a:solidFill>
              </a:rPr>
              <a:t>02</a:t>
            </a:r>
            <a:r>
              <a:rPr lang="en-AU" sz="3200" b="1">
                <a:solidFill>
                  <a:srgbClr val="FFFF00"/>
                </a:solidFill>
                <a:cs typeface="Times New Roman" charset="0"/>
              </a:rPr>
              <a:t>°</a:t>
            </a:r>
            <a:r>
              <a:rPr lang="en-AU" sz="3200" b="1">
                <a:solidFill>
                  <a:srgbClr val="FFFF00"/>
                </a:solidFill>
              </a:rPr>
              <a:t>00’N 178</a:t>
            </a:r>
            <a:r>
              <a:rPr lang="en-AU" sz="3200" b="1">
                <a:solidFill>
                  <a:srgbClr val="FFFF00"/>
                </a:solidFill>
                <a:cs typeface="Times New Roman" charset="0"/>
              </a:rPr>
              <a:t>°</a:t>
            </a:r>
            <a:r>
              <a:rPr lang="en-AU" sz="3200" b="1">
                <a:solidFill>
                  <a:srgbClr val="FFFF00"/>
                </a:solidFill>
              </a:rPr>
              <a:t> 00’E</a:t>
            </a:r>
            <a:endParaRPr lang="en-US" sz="3200" b="1">
              <a:solidFill>
                <a:srgbClr val="FFFF00"/>
              </a:solidFill>
            </a:endParaRPr>
          </a:p>
        </p:txBody>
      </p:sp>
      <p:sp>
        <p:nvSpPr>
          <p:cNvPr id="15560" name="Line 229"/>
          <p:cNvSpPr>
            <a:spLocks noChangeShapeType="1"/>
          </p:cNvSpPr>
          <p:nvPr/>
        </p:nvSpPr>
        <p:spPr bwMode="auto">
          <a:xfrm>
            <a:off x="1600200" y="3124200"/>
            <a:ext cx="601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5561" name="Line 230"/>
          <p:cNvSpPr>
            <a:spLocks noChangeShapeType="1"/>
          </p:cNvSpPr>
          <p:nvPr/>
        </p:nvSpPr>
        <p:spPr bwMode="auto">
          <a:xfrm>
            <a:off x="4876800" y="609600"/>
            <a:ext cx="0" cy="563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1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64" name="Group 228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528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6529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6530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6531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6532" name="Text Box 172"/>
          <p:cNvSpPr txBox="1">
            <a:spLocks noChangeArrowheads="1"/>
          </p:cNvSpPr>
          <p:nvPr/>
        </p:nvSpPr>
        <p:spPr bwMode="auto">
          <a:xfrm>
            <a:off x="1066800" y="28956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6533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6534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6535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6536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16537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6538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6539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6540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6541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6542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6543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6544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6545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6546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6547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6548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16549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6550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6551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6552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6553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6554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6555" name="Text Box 195"/>
          <p:cNvSpPr txBox="1">
            <a:spLocks noChangeArrowheads="1"/>
          </p:cNvSpPr>
          <p:nvPr/>
        </p:nvSpPr>
        <p:spPr bwMode="auto">
          <a:xfrm>
            <a:off x="7467600" y="2209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6556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6557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6558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6559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6560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6561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6562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6563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6564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6565" name="Text Box 205"/>
          <p:cNvSpPr txBox="1">
            <a:spLocks noChangeArrowheads="1"/>
          </p:cNvSpPr>
          <p:nvPr/>
        </p:nvSpPr>
        <p:spPr bwMode="auto">
          <a:xfrm>
            <a:off x="914400" y="232727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 01</a:t>
            </a:r>
            <a:endParaRPr lang="en-US" b="1"/>
          </a:p>
        </p:txBody>
      </p:sp>
      <p:sp>
        <p:nvSpPr>
          <p:cNvPr id="16566" name="Text Box 206"/>
          <p:cNvSpPr txBox="1">
            <a:spLocks noChangeArrowheads="1"/>
          </p:cNvSpPr>
          <p:nvPr/>
        </p:nvSpPr>
        <p:spPr bwMode="auto">
          <a:xfrm>
            <a:off x="1143000" y="18288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6567" name="Text Box 207"/>
          <p:cNvSpPr txBox="1">
            <a:spLocks noChangeArrowheads="1"/>
          </p:cNvSpPr>
          <p:nvPr/>
        </p:nvSpPr>
        <p:spPr bwMode="auto">
          <a:xfrm>
            <a:off x="1143000" y="13366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6568" name="Text Box 208"/>
          <p:cNvSpPr txBox="1">
            <a:spLocks noChangeArrowheads="1"/>
          </p:cNvSpPr>
          <p:nvPr/>
        </p:nvSpPr>
        <p:spPr bwMode="auto">
          <a:xfrm>
            <a:off x="1143000" y="8032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6569" name="Text Box 209"/>
          <p:cNvSpPr txBox="1">
            <a:spLocks noChangeArrowheads="1"/>
          </p:cNvSpPr>
          <p:nvPr/>
        </p:nvSpPr>
        <p:spPr bwMode="auto">
          <a:xfrm>
            <a:off x="990600" y="3394075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01</a:t>
            </a:r>
            <a:endParaRPr lang="en-US" b="1"/>
          </a:p>
        </p:txBody>
      </p:sp>
      <p:sp>
        <p:nvSpPr>
          <p:cNvPr id="16570" name="Text Box 210"/>
          <p:cNvSpPr txBox="1">
            <a:spLocks noChangeArrowheads="1"/>
          </p:cNvSpPr>
          <p:nvPr/>
        </p:nvSpPr>
        <p:spPr bwMode="auto">
          <a:xfrm>
            <a:off x="1066800" y="39274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6571" name="Text Box 211"/>
          <p:cNvSpPr txBox="1">
            <a:spLocks noChangeArrowheads="1"/>
          </p:cNvSpPr>
          <p:nvPr/>
        </p:nvSpPr>
        <p:spPr bwMode="auto">
          <a:xfrm>
            <a:off x="1066800" y="43846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6572" name="Text Box 212"/>
          <p:cNvSpPr txBox="1">
            <a:spLocks noChangeArrowheads="1"/>
          </p:cNvSpPr>
          <p:nvPr/>
        </p:nvSpPr>
        <p:spPr bwMode="auto">
          <a:xfrm>
            <a:off x="838200" y="4876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 04</a:t>
            </a:r>
            <a:endParaRPr lang="en-US" b="1"/>
          </a:p>
        </p:txBody>
      </p:sp>
      <p:sp>
        <p:nvSpPr>
          <p:cNvPr id="16573" name="Text Box 213"/>
          <p:cNvSpPr txBox="1">
            <a:spLocks noChangeArrowheads="1"/>
          </p:cNvSpPr>
          <p:nvPr/>
        </p:nvSpPr>
        <p:spPr bwMode="auto">
          <a:xfrm>
            <a:off x="1066800" y="5410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6574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575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16576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16577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6578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6579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16580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16581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6582" name="Text Box 222"/>
          <p:cNvSpPr txBox="1">
            <a:spLocks noChangeArrowheads="1"/>
          </p:cNvSpPr>
          <p:nvPr/>
        </p:nvSpPr>
        <p:spPr bwMode="auto">
          <a:xfrm>
            <a:off x="4038600" y="1981200"/>
            <a:ext cx="914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9600"/>
              <a:t>.</a:t>
            </a:r>
            <a:endParaRPr lang="en-US" sz="9600"/>
          </a:p>
        </p:txBody>
      </p:sp>
      <p:sp>
        <p:nvSpPr>
          <p:cNvPr id="16583" name="Line 224"/>
          <p:cNvSpPr>
            <a:spLocks noChangeShapeType="1"/>
          </p:cNvSpPr>
          <p:nvPr/>
        </p:nvSpPr>
        <p:spPr bwMode="auto">
          <a:xfrm>
            <a:off x="4876800" y="533400"/>
            <a:ext cx="0" cy="579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6584" name="Line 225"/>
          <p:cNvSpPr>
            <a:spLocks noChangeShapeType="1"/>
          </p:cNvSpPr>
          <p:nvPr/>
        </p:nvSpPr>
        <p:spPr bwMode="auto">
          <a:xfrm>
            <a:off x="1524000" y="31242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6585" name="Line 226"/>
          <p:cNvSpPr>
            <a:spLocks noChangeShapeType="1"/>
          </p:cNvSpPr>
          <p:nvPr/>
        </p:nvSpPr>
        <p:spPr bwMode="auto">
          <a:xfrm>
            <a:off x="1600200" y="31242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4563" name="Text Box 227"/>
          <p:cNvSpPr txBox="1">
            <a:spLocks noChangeArrowheads="1"/>
          </p:cNvSpPr>
          <p:nvPr/>
        </p:nvSpPr>
        <p:spPr bwMode="auto">
          <a:xfrm>
            <a:off x="2189629" y="3088061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 dirty="0">
                <a:solidFill>
                  <a:srgbClr val="FFFF00"/>
                </a:solidFill>
              </a:rPr>
              <a:t>00</a:t>
            </a:r>
            <a:r>
              <a:rPr lang="en-AU" sz="3200" b="1" dirty="0">
                <a:solidFill>
                  <a:srgbClr val="FFFF00"/>
                </a:solidFill>
                <a:cs typeface="Times New Roman" charset="0"/>
              </a:rPr>
              <a:t>°00’ 179° 00’E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6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552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7553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7554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</a:t>
            </a:r>
            <a:endParaRPr lang="en-US" sz="1600" b="1"/>
          </a:p>
        </p:txBody>
      </p:sp>
      <p:sp>
        <p:nvSpPr>
          <p:cNvPr id="17555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00</a:t>
            </a:r>
            <a:endParaRPr lang="en-US" b="1"/>
          </a:p>
        </p:txBody>
      </p:sp>
      <p:sp>
        <p:nvSpPr>
          <p:cNvPr id="17556" name="Text Box 172"/>
          <p:cNvSpPr txBox="1">
            <a:spLocks noChangeArrowheads="1"/>
          </p:cNvSpPr>
          <p:nvPr/>
        </p:nvSpPr>
        <p:spPr bwMode="auto">
          <a:xfrm>
            <a:off x="1066800" y="28956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7557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492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</a:t>
            </a:r>
            <a:endParaRPr lang="en-US" sz="1600" b="1"/>
          </a:p>
        </p:txBody>
      </p:sp>
      <p:sp>
        <p:nvSpPr>
          <p:cNvPr id="17558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</a:t>
            </a:r>
            <a:endParaRPr lang="en-US" sz="1600" b="1"/>
          </a:p>
        </p:txBody>
      </p:sp>
      <p:sp>
        <p:nvSpPr>
          <p:cNvPr id="17559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7560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</a:t>
            </a:r>
            <a:endParaRPr lang="en-US" sz="1600" b="1"/>
          </a:p>
        </p:txBody>
      </p:sp>
      <p:sp>
        <p:nvSpPr>
          <p:cNvPr id="17561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</a:t>
            </a:r>
            <a:endParaRPr lang="en-US" sz="1600" b="1"/>
          </a:p>
        </p:txBody>
      </p:sp>
      <p:sp>
        <p:nvSpPr>
          <p:cNvPr id="17562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7563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</a:t>
            </a:r>
            <a:endParaRPr lang="en-US" sz="1600" b="1"/>
          </a:p>
        </p:txBody>
      </p:sp>
      <p:sp>
        <p:nvSpPr>
          <p:cNvPr id="17564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7565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</a:t>
            </a:r>
            <a:endParaRPr lang="en-US" sz="1600" b="1"/>
          </a:p>
        </p:txBody>
      </p:sp>
      <p:sp>
        <p:nvSpPr>
          <p:cNvPr id="17566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</a:t>
            </a:r>
            <a:endParaRPr lang="en-US" sz="1600" b="1"/>
          </a:p>
        </p:txBody>
      </p:sp>
      <p:sp>
        <p:nvSpPr>
          <p:cNvPr id="17567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</a:t>
            </a:r>
            <a:endParaRPr lang="en-US" sz="1600" b="1"/>
          </a:p>
        </p:txBody>
      </p:sp>
      <p:sp>
        <p:nvSpPr>
          <p:cNvPr id="17568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7569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492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</a:t>
            </a:r>
            <a:endParaRPr lang="en-US" sz="1600" b="1"/>
          </a:p>
        </p:txBody>
      </p:sp>
      <p:sp>
        <p:nvSpPr>
          <p:cNvPr id="17570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</a:t>
            </a:r>
            <a:endParaRPr lang="en-US" sz="1600" b="1"/>
          </a:p>
        </p:txBody>
      </p:sp>
      <p:sp>
        <p:nvSpPr>
          <p:cNvPr id="17571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</a:t>
            </a:r>
            <a:endParaRPr lang="en-US" sz="1600" b="1"/>
          </a:p>
        </p:txBody>
      </p:sp>
      <p:sp>
        <p:nvSpPr>
          <p:cNvPr id="17572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</a:t>
            </a:r>
            <a:endParaRPr lang="en-US" sz="1600" b="1"/>
          </a:p>
        </p:txBody>
      </p:sp>
      <p:sp>
        <p:nvSpPr>
          <p:cNvPr id="17573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</a:t>
            </a:r>
            <a:endParaRPr lang="en-US" sz="1600" b="1"/>
          </a:p>
        </p:txBody>
      </p:sp>
      <p:sp>
        <p:nvSpPr>
          <p:cNvPr id="17574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</a:t>
            </a:r>
            <a:endParaRPr lang="en-US" sz="1600" b="1"/>
          </a:p>
        </p:txBody>
      </p:sp>
      <p:sp>
        <p:nvSpPr>
          <p:cNvPr id="17575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</a:t>
            </a:r>
            <a:endParaRPr lang="en-US" sz="1600" b="1"/>
          </a:p>
        </p:txBody>
      </p:sp>
      <p:sp>
        <p:nvSpPr>
          <p:cNvPr id="17576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492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</a:t>
            </a:r>
            <a:endParaRPr lang="en-US" sz="1600" b="1"/>
          </a:p>
        </p:txBody>
      </p:sp>
      <p:sp>
        <p:nvSpPr>
          <p:cNvPr id="17577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492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</a:t>
            </a:r>
            <a:endParaRPr lang="en-US" sz="1600" b="1"/>
          </a:p>
        </p:txBody>
      </p:sp>
      <p:sp>
        <p:nvSpPr>
          <p:cNvPr id="17578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7579" name="Text Box 195"/>
          <p:cNvSpPr txBox="1">
            <a:spLocks noChangeArrowheads="1"/>
          </p:cNvSpPr>
          <p:nvPr/>
        </p:nvSpPr>
        <p:spPr bwMode="auto">
          <a:xfrm>
            <a:off x="7467600" y="2209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7580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7581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7582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7583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7584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01</a:t>
            </a:r>
            <a:endParaRPr lang="en-US" b="1"/>
          </a:p>
        </p:txBody>
      </p:sp>
      <p:sp>
        <p:nvSpPr>
          <p:cNvPr id="17585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02</a:t>
            </a:r>
            <a:endParaRPr lang="en-US" b="1"/>
          </a:p>
        </p:txBody>
      </p:sp>
      <p:sp>
        <p:nvSpPr>
          <p:cNvPr id="17586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7587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7588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7589" name="Text Box 205"/>
          <p:cNvSpPr txBox="1">
            <a:spLocks noChangeArrowheads="1"/>
          </p:cNvSpPr>
          <p:nvPr/>
        </p:nvSpPr>
        <p:spPr bwMode="auto">
          <a:xfrm>
            <a:off x="1066800" y="23272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01</a:t>
            </a:r>
            <a:endParaRPr lang="en-US" b="1"/>
          </a:p>
        </p:txBody>
      </p:sp>
      <p:sp>
        <p:nvSpPr>
          <p:cNvPr id="17590" name="Text Box 206"/>
          <p:cNvSpPr txBox="1">
            <a:spLocks noChangeArrowheads="1"/>
          </p:cNvSpPr>
          <p:nvPr/>
        </p:nvSpPr>
        <p:spPr bwMode="auto">
          <a:xfrm>
            <a:off x="1066800" y="18700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02</a:t>
            </a:r>
            <a:endParaRPr lang="en-US" b="1"/>
          </a:p>
        </p:txBody>
      </p:sp>
      <p:sp>
        <p:nvSpPr>
          <p:cNvPr id="17591" name="Text Box 207"/>
          <p:cNvSpPr txBox="1">
            <a:spLocks noChangeArrowheads="1"/>
          </p:cNvSpPr>
          <p:nvPr/>
        </p:nvSpPr>
        <p:spPr bwMode="auto">
          <a:xfrm>
            <a:off x="1066800" y="13366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03</a:t>
            </a:r>
            <a:endParaRPr lang="en-US" b="1"/>
          </a:p>
        </p:txBody>
      </p:sp>
      <p:sp>
        <p:nvSpPr>
          <p:cNvPr id="17592" name="Text Box 208"/>
          <p:cNvSpPr txBox="1">
            <a:spLocks noChangeArrowheads="1"/>
          </p:cNvSpPr>
          <p:nvPr/>
        </p:nvSpPr>
        <p:spPr bwMode="auto">
          <a:xfrm>
            <a:off x="1219200" y="762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7593" name="Text Box 209"/>
          <p:cNvSpPr txBox="1">
            <a:spLocks noChangeArrowheads="1"/>
          </p:cNvSpPr>
          <p:nvPr/>
        </p:nvSpPr>
        <p:spPr bwMode="auto">
          <a:xfrm>
            <a:off x="1143000" y="3394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7594" name="Text Box 210"/>
          <p:cNvSpPr txBox="1">
            <a:spLocks noChangeArrowheads="1"/>
          </p:cNvSpPr>
          <p:nvPr/>
        </p:nvSpPr>
        <p:spPr bwMode="auto">
          <a:xfrm>
            <a:off x="1143000" y="39274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7595" name="Text Box 211"/>
          <p:cNvSpPr txBox="1">
            <a:spLocks noChangeArrowheads="1"/>
          </p:cNvSpPr>
          <p:nvPr/>
        </p:nvSpPr>
        <p:spPr bwMode="auto">
          <a:xfrm>
            <a:off x="1143000" y="43846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7596" name="Text Box 212"/>
          <p:cNvSpPr txBox="1">
            <a:spLocks noChangeArrowheads="1"/>
          </p:cNvSpPr>
          <p:nvPr/>
        </p:nvSpPr>
        <p:spPr bwMode="auto">
          <a:xfrm>
            <a:off x="1066800" y="4918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04</a:t>
            </a:r>
            <a:endParaRPr lang="en-US" b="1"/>
          </a:p>
        </p:txBody>
      </p:sp>
      <p:sp>
        <p:nvSpPr>
          <p:cNvPr id="17597" name="Text Box 213"/>
          <p:cNvSpPr txBox="1">
            <a:spLocks noChangeArrowheads="1"/>
          </p:cNvSpPr>
          <p:nvPr/>
        </p:nvSpPr>
        <p:spPr bwMode="auto">
          <a:xfrm>
            <a:off x="1066800" y="54102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7598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7599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17600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17601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7602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7603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17604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17605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7606" name="Text Box 222"/>
          <p:cNvSpPr txBox="1">
            <a:spLocks noChangeArrowheads="1"/>
          </p:cNvSpPr>
          <p:nvPr/>
        </p:nvSpPr>
        <p:spPr bwMode="auto">
          <a:xfrm>
            <a:off x="5181600" y="3505200"/>
            <a:ext cx="457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9600"/>
              <a:t>.</a:t>
            </a:r>
            <a:endParaRPr lang="en-US" sz="9600"/>
          </a:p>
        </p:txBody>
      </p:sp>
      <p:sp>
        <p:nvSpPr>
          <p:cNvPr id="17607" name="Line 223"/>
          <p:cNvSpPr>
            <a:spLocks noChangeShapeType="1"/>
          </p:cNvSpPr>
          <p:nvPr/>
        </p:nvSpPr>
        <p:spPr bwMode="auto">
          <a:xfrm>
            <a:off x="1524000" y="3124200"/>
            <a:ext cx="624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7608" name="Line 225"/>
          <p:cNvSpPr>
            <a:spLocks noChangeShapeType="1"/>
          </p:cNvSpPr>
          <p:nvPr/>
        </p:nvSpPr>
        <p:spPr bwMode="auto">
          <a:xfrm>
            <a:off x="4876800" y="609600"/>
            <a:ext cx="0" cy="563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5586" name="Text Box 226"/>
          <p:cNvSpPr txBox="1">
            <a:spLocks noChangeArrowheads="1"/>
          </p:cNvSpPr>
          <p:nvPr/>
        </p:nvSpPr>
        <p:spPr bwMode="auto">
          <a:xfrm>
            <a:off x="5486400" y="41910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>
                <a:solidFill>
                  <a:srgbClr val="FFFF00"/>
                </a:solidFill>
              </a:rPr>
              <a:t>03</a:t>
            </a:r>
            <a:r>
              <a:rPr lang="en-AU" sz="3200" b="1">
                <a:solidFill>
                  <a:srgbClr val="FFFF00"/>
                </a:solidFill>
                <a:cs typeface="Times New Roman" charset="0"/>
              </a:rPr>
              <a:t>° 00’S 179°00’W</a:t>
            </a:r>
            <a:endParaRPr lang="en-US" sz="3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8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51" name="Group 239"/>
          <p:cNvGraphicFramePr>
            <a:graphicFrameLocks noGrp="1"/>
          </p:cNvGraphicFramePr>
          <p:nvPr/>
        </p:nvGraphicFramePr>
        <p:xfrm>
          <a:off x="1600200" y="533400"/>
          <a:ext cx="6019800" cy="5976620"/>
        </p:xfrm>
        <a:graphic>
          <a:graphicData uri="http://schemas.openxmlformats.org/drawingml/2006/table">
            <a:tbl>
              <a:tblPr/>
              <a:tblGrid>
                <a:gridCol w="477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•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8576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577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8578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8579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18580" name="Text Box 172"/>
          <p:cNvSpPr txBox="1">
            <a:spLocks noChangeArrowheads="1"/>
          </p:cNvSpPr>
          <p:nvPr/>
        </p:nvSpPr>
        <p:spPr bwMode="auto">
          <a:xfrm>
            <a:off x="914400" y="2895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 00</a:t>
            </a:r>
            <a:endParaRPr lang="en-US" b="1"/>
          </a:p>
        </p:txBody>
      </p:sp>
      <p:sp>
        <p:nvSpPr>
          <p:cNvPr id="18581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8582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8583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8584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18585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8586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8587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8588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8589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8590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8591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8592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18593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18594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18595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18596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18597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18598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18599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18600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18601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18602" name="Text Box 194"/>
          <p:cNvSpPr txBox="1">
            <a:spLocks noChangeArrowheads="1"/>
          </p:cNvSpPr>
          <p:nvPr/>
        </p:nvSpPr>
        <p:spPr bwMode="auto">
          <a:xfrm>
            <a:off x="7543800" y="2362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8603" name="Text Box 195"/>
          <p:cNvSpPr txBox="1">
            <a:spLocks noChangeArrowheads="1"/>
          </p:cNvSpPr>
          <p:nvPr/>
        </p:nvSpPr>
        <p:spPr bwMode="auto">
          <a:xfrm>
            <a:off x="7467600" y="2209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8604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8605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8606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8607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8608" name="Text Box 200"/>
          <p:cNvSpPr txBox="1">
            <a:spLocks noChangeArrowheads="1"/>
          </p:cNvSpPr>
          <p:nvPr/>
        </p:nvSpPr>
        <p:spPr bwMode="auto">
          <a:xfrm>
            <a:off x="7543800" y="3429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8609" name="Text Box 201"/>
          <p:cNvSpPr txBox="1">
            <a:spLocks noChangeArrowheads="1"/>
          </p:cNvSpPr>
          <p:nvPr/>
        </p:nvSpPr>
        <p:spPr bwMode="auto">
          <a:xfrm>
            <a:off x="7543800" y="3962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8610" name="Text Box 202"/>
          <p:cNvSpPr txBox="1">
            <a:spLocks noChangeArrowheads="1"/>
          </p:cNvSpPr>
          <p:nvPr/>
        </p:nvSpPr>
        <p:spPr bwMode="auto">
          <a:xfrm>
            <a:off x="7620000" y="4648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18611" name="Text Box 203"/>
          <p:cNvSpPr txBox="1">
            <a:spLocks noChangeArrowheads="1"/>
          </p:cNvSpPr>
          <p:nvPr/>
        </p:nvSpPr>
        <p:spPr bwMode="auto">
          <a:xfrm>
            <a:off x="7620000" y="5257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8612" name="Text Box 204"/>
          <p:cNvSpPr txBox="1">
            <a:spLocks noChangeArrowheads="1"/>
          </p:cNvSpPr>
          <p:nvPr/>
        </p:nvSpPr>
        <p:spPr bwMode="auto">
          <a:xfrm>
            <a:off x="7620000" y="5791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18613" name="Text Box 205"/>
          <p:cNvSpPr txBox="1">
            <a:spLocks noChangeArrowheads="1"/>
          </p:cNvSpPr>
          <p:nvPr/>
        </p:nvSpPr>
        <p:spPr bwMode="auto">
          <a:xfrm>
            <a:off x="1143000" y="2362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8614" name="Text Box 206"/>
          <p:cNvSpPr txBox="1">
            <a:spLocks noChangeArrowheads="1"/>
          </p:cNvSpPr>
          <p:nvPr/>
        </p:nvSpPr>
        <p:spPr bwMode="auto">
          <a:xfrm>
            <a:off x="1143000" y="1905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18615" name="Text Box 207"/>
          <p:cNvSpPr txBox="1">
            <a:spLocks noChangeArrowheads="1"/>
          </p:cNvSpPr>
          <p:nvPr/>
        </p:nvSpPr>
        <p:spPr bwMode="auto">
          <a:xfrm>
            <a:off x="914400" y="1371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 03</a:t>
            </a:r>
            <a:endParaRPr lang="en-US" b="1"/>
          </a:p>
        </p:txBody>
      </p:sp>
      <p:sp>
        <p:nvSpPr>
          <p:cNvPr id="18616" name="Text Box 208"/>
          <p:cNvSpPr txBox="1">
            <a:spLocks noChangeArrowheads="1"/>
          </p:cNvSpPr>
          <p:nvPr/>
        </p:nvSpPr>
        <p:spPr bwMode="auto">
          <a:xfrm>
            <a:off x="1143000" y="838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18617" name="Text Box 209"/>
          <p:cNvSpPr txBox="1">
            <a:spLocks noChangeArrowheads="1"/>
          </p:cNvSpPr>
          <p:nvPr/>
        </p:nvSpPr>
        <p:spPr bwMode="auto">
          <a:xfrm>
            <a:off x="1143000" y="342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18618" name="Text Box 210"/>
          <p:cNvSpPr txBox="1">
            <a:spLocks noChangeArrowheads="1"/>
          </p:cNvSpPr>
          <p:nvPr/>
        </p:nvSpPr>
        <p:spPr bwMode="auto">
          <a:xfrm>
            <a:off x="914400" y="4038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 02</a:t>
            </a:r>
            <a:endParaRPr lang="en-US" b="1"/>
          </a:p>
        </p:txBody>
      </p:sp>
      <p:sp>
        <p:nvSpPr>
          <p:cNvPr id="18619" name="Text Box 211"/>
          <p:cNvSpPr txBox="1">
            <a:spLocks noChangeArrowheads="1"/>
          </p:cNvSpPr>
          <p:nvPr/>
        </p:nvSpPr>
        <p:spPr bwMode="auto">
          <a:xfrm>
            <a:off x="1066800" y="4384675"/>
            <a:ext cx="70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/>
          </a:p>
          <a:p>
            <a:r>
              <a:rPr lang="en-AU" b="1"/>
              <a:t> 03</a:t>
            </a:r>
            <a:endParaRPr lang="en-US" b="1"/>
          </a:p>
        </p:txBody>
      </p:sp>
      <p:sp>
        <p:nvSpPr>
          <p:cNvPr id="18620" name="Text Box 212"/>
          <p:cNvSpPr txBox="1">
            <a:spLocks noChangeArrowheads="1"/>
          </p:cNvSpPr>
          <p:nvPr/>
        </p:nvSpPr>
        <p:spPr bwMode="auto">
          <a:xfrm>
            <a:off x="838200" y="4918075"/>
            <a:ext cx="854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/>
          </a:p>
          <a:p>
            <a:r>
              <a:rPr lang="en-AU" b="1"/>
              <a:t>    04</a:t>
            </a:r>
            <a:endParaRPr lang="en-US" b="1"/>
          </a:p>
        </p:txBody>
      </p:sp>
      <p:sp>
        <p:nvSpPr>
          <p:cNvPr id="18621" name="Text Box 213"/>
          <p:cNvSpPr txBox="1">
            <a:spLocks noChangeArrowheads="1"/>
          </p:cNvSpPr>
          <p:nvPr/>
        </p:nvSpPr>
        <p:spPr bwMode="auto">
          <a:xfrm>
            <a:off x="1066800" y="5410200"/>
            <a:ext cx="76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/>
          </a:p>
          <a:p>
            <a:r>
              <a:rPr lang="en-AU" b="1"/>
              <a:t> 05</a:t>
            </a:r>
            <a:endParaRPr lang="en-US" b="1"/>
          </a:p>
        </p:txBody>
      </p:sp>
      <p:sp>
        <p:nvSpPr>
          <p:cNvPr id="18622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8623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18624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18625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8626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8627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18628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18629" name="Line 221"/>
          <p:cNvSpPr>
            <a:spLocks noChangeShapeType="1"/>
          </p:cNvSpPr>
          <p:nvPr/>
        </p:nvSpPr>
        <p:spPr bwMode="auto">
          <a:xfrm>
            <a:off x="1524000" y="320040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8630" name="Text Box 222"/>
          <p:cNvSpPr txBox="1">
            <a:spLocks noChangeArrowheads="1"/>
          </p:cNvSpPr>
          <p:nvPr/>
        </p:nvSpPr>
        <p:spPr bwMode="auto">
          <a:xfrm>
            <a:off x="3679825" y="2582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18631" name="Text Box 223"/>
          <p:cNvSpPr txBox="1">
            <a:spLocks noChangeArrowheads="1"/>
          </p:cNvSpPr>
          <p:nvPr/>
        </p:nvSpPr>
        <p:spPr bwMode="auto">
          <a:xfrm>
            <a:off x="2362200" y="2438400"/>
            <a:ext cx="533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9600"/>
          </a:p>
        </p:txBody>
      </p:sp>
      <p:sp>
        <p:nvSpPr>
          <p:cNvPr id="18632" name="Text Box 224"/>
          <p:cNvSpPr txBox="1">
            <a:spLocks noChangeArrowheads="1"/>
          </p:cNvSpPr>
          <p:nvPr/>
        </p:nvSpPr>
        <p:spPr bwMode="auto">
          <a:xfrm>
            <a:off x="4648200" y="4033838"/>
            <a:ext cx="6254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9600">
              <a:solidFill>
                <a:schemeClr val="accent2"/>
              </a:solidFill>
            </a:endParaRPr>
          </a:p>
        </p:txBody>
      </p:sp>
      <p:sp>
        <p:nvSpPr>
          <p:cNvPr id="18633" name="Text Box 225"/>
          <p:cNvSpPr txBox="1">
            <a:spLocks noChangeArrowheads="1"/>
          </p:cNvSpPr>
          <p:nvPr/>
        </p:nvSpPr>
        <p:spPr bwMode="auto">
          <a:xfrm>
            <a:off x="4724400" y="28956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cs typeface="Times New Roman" charset="0"/>
              </a:rPr>
              <a:t>•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8634" name="Text Box 227"/>
          <p:cNvSpPr txBox="1">
            <a:spLocks noChangeArrowheads="1"/>
          </p:cNvSpPr>
          <p:nvPr/>
        </p:nvSpPr>
        <p:spPr bwMode="auto">
          <a:xfrm>
            <a:off x="6324600" y="914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5400" b="1">
                <a:solidFill>
                  <a:srgbClr val="00FF00"/>
                </a:solidFill>
              </a:rPr>
              <a:t>.</a:t>
            </a:r>
            <a:endParaRPr lang="en-US" sz="5400" b="1">
              <a:solidFill>
                <a:srgbClr val="00FF00"/>
              </a:solidFill>
            </a:endParaRPr>
          </a:p>
        </p:txBody>
      </p:sp>
      <p:sp>
        <p:nvSpPr>
          <p:cNvPr id="13540" name="Text Box 228"/>
          <p:cNvSpPr txBox="1">
            <a:spLocks noChangeArrowheads="1"/>
          </p:cNvSpPr>
          <p:nvPr/>
        </p:nvSpPr>
        <p:spPr bwMode="auto">
          <a:xfrm>
            <a:off x="4572000" y="2574925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>
                <a:solidFill>
                  <a:srgbClr val="FFFF00"/>
                </a:solidFill>
              </a:rPr>
              <a:t>00</a:t>
            </a:r>
            <a:r>
              <a:rPr lang="en-AU" sz="3200" b="1">
                <a:solidFill>
                  <a:srgbClr val="FFFF00"/>
                </a:solidFill>
                <a:cs typeface="Times New Roman" charset="0"/>
              </a:rPr>
              <a:t>° 00’ 180° 00’</a:t>
            </a:r>
            <a:endParaRPr lang="en-US" sz="3200" b="1">
              <a:solidFill>
                <a:srgbClr val="FFFF00"/>
              </a:solidFill>
            </a:endParaRPr>
          </a:p>
        </p:txBody>
      </p:sp>
      <p:sp>
        <p:nvSpPr>
          <p:cNvPr id="13541" name="Text Box 229"/>
          <p:cNvSpPr txBox="1">
            <a:spLocks noChangeArrowheads="1"/>
          </p:cNvSpPr>
          <p:nvPr/>
        </p:nvSpPr>
        <p:spPr bwMode="auto">
          <a:xfrm>
            <a:off x="3200400" y="10668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>
                <a:solidFill>
                  <a:srgbClr val="FFFF00"/>
                </a:solidFill>
              </a:rPr>
              <a:t>03</a:t>
            </a:r>
            <a:r>
              <a:rPr lang="en-AU" sz="3200" b="1">
                <a:solidFill>
                  <a:srgbClr val="FFFF00"/>
                </a:solidFill>
                <a:cs typeface="Times New Roman" charset="0"/>
              </a:rPr>
              <a:t>°00’N 177° 00’W</a:t>
            </a:r>
            <a:endParaRPr lang="en-US" sz="3200" b="1">
              <a:solidFill>
                <a:srgbClr val="FFFF00"/>
              </a:solidFill>
            </a:endParaRPr>
          </a:p>
        </p:txBody>
      </p:sp>
      <p:sp>
        <p:nvSpPr>
          <p:cNvPr id="18637" name="Line 232"/>
          <p:cNvSpPr>
            <a:spLocks noChangeShapeType="1"/>
          </p:cNvSpPr>
          <p:nvPr/>
        </p:nvSpPr>
        <p:spPr bwMode="auto">
          <a:xfrm>
            <a:off x="4876800" y="609600"/>
            <a:ext cx="0" cy="579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3547" name="Text Box 235"/>
          <p:cNvSpPr txBox="1">
            <a:spLocks noChangeArrowheads="1"/>
          </p:cNvSpPr>
          <p:nvPr/>
        </p:nvSpPr>
        <p:spPr bwMode="auto">
          <a:xfrm>
            <a:off x="1524000" y="40386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>
                <a:solidFill>
                  <a:srgbClr val="FFFF00"/>
                </a:solidFill>
              </a:rPr>
              <a:t>02</a:t>
            </a:r>
            <a:r>
              <a:rPr lang="en-AU" sz="3200" b="1">
                <a:solidFill>
                  <a:srgbClr val="FFFF00"/>
                </a:solidFill>
                <a:cs typeface="Times New Roman" charset="0"/>
              </a:rPr>
              <a:t>° 30’S 176° </a:t>
            </a:r>
            <a:r>
              <a:rPr lang="en-US" sz="3200" b="1">
                <a:solidFill>
                  <a:srgbClr val="FFFF00"/>
                </a:solidFill>
                <a:cs typeface="Times New Roman" charset="0"/>
              </a:rPr>
              <a:t>3</a:t>
            </a:r>
            <a:r>
              <a:rPr lang="en-AU" sz="3200" b="1">
                <a:solidFill>
                  <a:srgbClr val="FFFF00"/>
                </a:solidFill>
                <a:cs typeface="Times New Roman" charset="0"/>
              </a:rPr>
              <a:t>0’E</a:t>
            </a:r>
            <a:endParaRPr lang="en-US" sz="3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40" grpId="0" autoUpdateAnimBg="0"/>
      <p:bldP spid="13541" grpId="0" autoUpdateAnimBg="0"/>
      <p:bldP spid="1354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sz="3600" b="1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Nautical mile</a:t>
            </a:r>
            <a:r>
              <a:rPr lang="en-US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: </a:t>
            </a:r>
            <a:r>
              <a:rPr lang="en-US" sz="3600" b="1" smtClean="0">
                <a:latin typeface="Calibri" pitchFamily="34" charset="0"/>
                <a:cs typeface="Times New Roman" charset="0"/>
              </a:rPr>
              <a:t>One</a:t>
            </a:r>
            <a:r>
              <a:rPr lang="en-US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</a:t>
            </a:r>
            <a:r>
              <a:rPr lang="en-US" sz="3600" b="1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nm</a:t>
            </a:r>
            <a:r>
              <a:rPr lang="en-US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is </a:t>
            </a:r>
            <a:r>
              <a:rPr lang="en-US" sz="3600" b="1" smtClean="0">
                <a:latin typeface="Calibri" pitchFamily="34" charset="0"/>
                <a:cs typeface="Times New Roman" charset="0"/>
              </a:rPr>
              <a:t>one</a:t>
            </a:r>
            <a:r>
              <a:rPr lang="en-US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</a:t>
            </a:r>
            <a:r>
              <a:rPr lang="en-US" sz="3600" b="1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minute</a:t>
            </a:r>
            <a:r>
              <a:rPr lang="en-US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(</a:t>
            </a:r>
            <a:r>
              <a:rPr lang="en-US" sz="3600" b="1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'</a:t>
            </a:r>
            <a:r>
              <a:rPr lang="en-US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) </a:t>
            </a:r>
            <a:r>
              <a:rPr lang="en-US" sz="3600" b="1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of latitude </a:t>
            </a:r>
            <a:r>
              <a:rPr lang="en-US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on a chart or one minute of longitude only at the equator </a:t>
            </a:r>
          </a:p>
          <a:p>
            <a:pPr algn="just" eaLnBrk="1" hangingPunct="1"/>
            <a:r>
              <a:rPr lang="en-US" sz="3600" b="1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1° Latitude</a:t>
            </a:r>
            <a:r>
              <a:rPr lang="en-US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</a:t>
            </a:r>
            <a:r>
              <a:rPr lang="en-US" sz="3600" b="1" smtClean="0">
                <a:solidFill>
                  <a:schemeClr val="bg1"/>
                </a:solidFill>
                <a:latin typeface="Calibri" pitchFamily="34" charset="0"/>
                <a:cs typeface="Times New Roman" charset="0"/>
              </a:rPr>
              <a:t>=</a:t>
            </a:r>
            <a:r>
              <a:rPr lang="en-AU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</a:t>
            </a:r>
            <a:r>
              <a:rPr lang="en-AU" sz="3600" b="1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60 nm</a:t>
            </a:r>
            <a:r>
              <a:rPr lang="en-US" sz="3600" b="1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 </a:t>
            </a:r>
          </a:p>
          <a:p>
            <a:pPr algn="just" eaLnBrk="1" hangingPunct="1"/>
            <a:r>
              <a:rPr lang="en-US" sz="3600" b="1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1 kt </a:t>
            </a:r>
            <a:r>
              <a:rPr lang="en-US" sz="3600" b="1" smtClean="0">
                <a:solidFill>
                  <a:schemeClr val="bg1"/>
                </a:solidFill>
                <a:latin typeface="Calibri" pitchFamily="34" charset="0"/>
                <a:cs typeface="Times New Roman" charset="0"/>
              </a:rPr>
              <a:t>=</a:t>
            </a:r>
            <a:r>
              <a:rPr lang="en-US" sz="3600" b="1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</a:t>
            </a:r>
            <a:r>
              <a:rPr lang="en-US" sz="3600" b="1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1 nautical mile per hour</a:t>
            </a:r>
            <a:endParaRPr lang="en-US" sz="3600" smtClean="0">
              <a:solidFill>
                <a:srgbClr val="000000"/>
              </a:solidFill>
              <a:latin typeface="Calibri" pitchFamily="34" charset="0"/>
              <a:cs typeface="Times New Roman" charset="0"/>
            </a:endParaRPr>
          </a:p>
          <a:p>
            <a:pPr algn="just" eaLnBrk="1" hangingPunct="1"/>
            <a:endParaRPr lang="en-US" sz="3600" smtClean="0">
              <a:latin typeface="Calibri" pitchFamily="34" charset="0"/>
              <a:cs typeface="Times New Roman" charset="0"/>
            </a:endParaRPr>
          </a:p>
          <a:p>
            <a:pPr eaLnBrk="1" hangingPunct="1"/>
            <a:endParaRPr lang="en-US" sz="3600" smtClean="0">
              <a:solidFill>
                <a:srgbClr val="000000"/>
              </a:solidFill>
              <a:latin typeface="Calibri" pitchFamily="34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 flipV="1">
            <a:off x="720725" y="-3976688"/>
            <a:ext cx="77025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</a:t>
            </a:r>
            <a:r>
              <a:rPr lang="en-US" sz="17600"/>
              <a:t> </a:t>
            </a:r>
            <a:r>
              <a:rPr lang="en-US"/>
              <a:t>                         </a:t>
            </a:r>
          </a:p>
          <a:p>
            <a:pPr eaLnBrk="0" hangingPunct="0"/>
            <a:endParaRPr lang="en-US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791200" y="6019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>
              <a:solidFill>
                <a:schemeClr val="bg1"/>
              </a:solidFill>
            </a:endParaRPr>
          </a:p>
        </p:txBody>
      </p:sp>
      <p:grpSp>
        <p:nvGrpSpPr>
          <p:cNvPr id="4100" name="Group 8"/>
          <p:cNvGrpSpPr>
            <a:grpSpLocks/>
          </p:cNvGrpSpPr>
          <p:nvPr/>
        </p:nvGrpSpPr>
        <p:grpSpPr bwMode="auto">
          <a:xfrm>
            <a:off x="1997075" y="0"/>
            <a:ext cx="5715000" cy="6858000"/>
            <a:chOff x="1997075" y="0"/>
            <a:chExt cx="5715000" cy="6858000"/>
          </a:xfrm>
        </p:grpSpPr>
        <p:pic>
          <p:nvPicPr>
            <p:cNvPr id="4104" name="Picture 3" descr="parallels of latitude and meridians of longitude.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97075" y="0"/>
              <a:ext cx="5715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5" name="Rectangle 8"/>
            <p:cNvSpPr>
              <a:spLocks noChangeArrowheads="1"/>
            </p:cNvSpPr>
            <p:nvPr/>
          </p:nvSpPr>
          <p:spPr bwMode="auto">
            <a:xfrm>
              <a:off x="5715000" y="5867400"/>
              <a:ext cx="1752600" cy="7620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685800" y="762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 b="1" dirty="0" smtClean="0">
                <a:solidFill>
                  <a:srgbClr val="FFFF00"/>
                </a:solidFill>
              </a:rPr>
              <a:t>fig</a:t>
            </a:r>
            <a:r>
              <a:rPr lang="en-AU" b="1" dirty="0">
                <a:solidFill>
                  <a:srgbClr val="FFFF00"/>
                </a:solidFill>
              </a:rPr>
              <a:t>. 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7772400" y="289560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 b="1" dirty="0" smtClean="0">
                <a:solidFill>
                  <a:srgbClr val="FFFF00"/>
                </a:solidFill>
              </a:rPr>
              <a:t>fig</a:t>
            </a:r>
            <a:r>
              <a:rPr lang="en-AU" b="1" dirty="0">
                <a:solidFill>
                  <a:srgbClr val="FFFF00"/>
                </a:solidFill>
              </a:rPr>
              <a:t>. 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609600" y="502920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 b="1" dirty="0" smtClean="0">
                <a:solidFill>
                  <a:srgbClr val="FFFF00"/>
                </a:solidFill>
              </a:rPr>
              <a:t>fig</a:t>
            </a:r>
            <a:r>
              <a:rPr lang="en-AU" b="1" dirty="0">
                <a:solidFill>
                  <a:srgbClr val="FFFF00"/>
                </a:solidFill>
              </a:rPr>
              <a:t>. 3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320" name="Group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78801"/>
              </p:ext>
            </p:extLst>
          </p:nvPr>
        </p:nvGraphicFramePr>
        <p:xfrm>
          <a:off x="1512887" y="591821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0624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0625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0626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0627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20628" name="Text Box 172"/>
          <p:cNvSpPr txBox="1">
            <a:spLocks noChangeArrowheads="1"/>
          </p:cNvSpPr>
          <p:nvPr/>
        </p:nvSpPr>
        <p:spPr bwMode="auto">
          <a:xfrm>
            <a:off x="838200" y="2895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 00</a:t>
            </a:r>
            <a:endParaRPr lang="en-US" b="1"/>
          </a:p>
        </p:txBody>
      </p:sp>
      <p:sp>
        <p:nvSpPr>
          <p:cNvPr id="20629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0630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0631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0632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20633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0634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0635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0636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0637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0638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0639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0640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0641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0642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0643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0644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20645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0646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0647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0648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0649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0650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0651" name="Text Box 195"/>
          <p:cNvSpPr txBox="1">
            <a:spLocks noChangeArrowheads="1"/>
          </p:cNvSpPr>
          <p:nvPr/>
        </p:nvSpPr>
        <p:spPr bwMode="auto">
          <a:xfrm>
            <a:off x="7467600" y="2209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0652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0653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0654" name="Text Box 198"/>
          <p:cNvSpPr txBox="1">
            <a:spLocks noChangeArrowheads="1"/>
          </p:cNvSpPr>
          <p:nvPr/>
        </p:nvSpPr>
        <p:spPr bwMode="auto">
          <a:xfrm>
            <a:off x="7543800" y="762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0655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0656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0657" name="Text Box 201"/>
          <p:cNvSpPr txBox="1">
            <a:spLocks noChangeArrowheads="1"/>
          </p:cNvSpPr>
          <p:nvPr/>
        </p:nvSpPr>
        <p:spPr bwMode="auto">
          <a:xfrm>
            <a:off x="75438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0658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0659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0660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20661" name="Text Box 205"/>
          <p:cNvSpPr txBox="1">
            <a:spLocks noChangeArrowheads="1"/>
          </p:cNvSpPr>
          <p:nvPr/>
        </p:nvSpPr>
        <p:spPr bwMode="auto">
          <a:xfrm>
            <a:off x="914400" y="232727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01</a:t>
            </a:r>
            <a:endParaRPr lang="en-US" b="1"/>
          </a:p>
        </p:txBody>
      </p:sp>
      <p:sp>
        <p:nvSpPr>
          <p:cNvPr id="20662" name="Text Box 206"/>
          <p:cNvSpPr txBox="1">
            <a:spLocks noChangeArrowheads="1"/>
          </p:cNvSpPr>
          <p:nvPr/>
        </p:nvSpPr>
        <p:spPr bwMode="auto">
          <a:xfrm>
            <a:off x="914400" y="187007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02</a:t>
            </a:r>
            <a:endParaRPr lang="en-US" b="1"/>
          </a:p>
        </p:txBody>
      </p:sp>
      <p:sp>
        <p:nvSpPr>
          <p:cNvPr id="20663" name="Text Box 207"/>
          <p:cNvSpPr txBox="1">
            <a:spLocks noChangeArrowheads="1"/>
          </p:cNvSpPr>
          <p:nvPr/>
        </p:nvSpPr>
        <p:spPr bwMode="auto">
          <a:xfrm>
            <a:off x="914400" y="133667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 03</a:t>
            </a:r>
            <a:endParaRPr lang="en-US" b="1"/>
          </a:p>
        </p:txBody>
      </p:sp>
      <p:sp>
        <p:nvSpPr>
          <p:cNvPr id="20664" name="Text Box 208"/>
          <p:cNvSpPr txBox="1">
            <a:spLocks noChangeArrowheads="1"/>
          </p:cNvSpPr>
          <p:nvPr/>
        </p:nvSpPr>
        <p:spPr bwMode="auto">
          <a:xfrm>
            <a:off x="990600" y="803275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04</a:t>
            </a:r>
            <a:endParaRPr lang="en-US" b="1"/>
          </a:p>
        </p:txBody>
      </p:sp>
      <p:sp>
        <p:nvSpPr>
          <p:cNvPr id="20665" name="Text Box 209"/>
          <p:cNvSpPr txBox="1">
            <a:spLocks noChangeArrowheads="1"/>
          </p:cNvSpPr>
          <p:nvPr/>
        </p:nvSpPr>
        <p:spPr bwMode="auto">
          <a:xfrm>
            <a:off x="1143000" y="3394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0666" name="Text Box 210"/>
          <p:cNvSpPr txBox="1">
            <a:spLocks noChangeArrowheads="1"/>
          </p:cNvSpPr>
          <p:nvPr/>
        </p:nvSpPr>
        <p:spPr bwMode="auto">
          <a:xfrm>
            <a:off x="1143000" y="39274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0667" name="Text Box 211"/>
          <p:cNvSpPr txBox="1">
            <a:spLocks noChangeArrowheads="1"/>
          </p:cNvSpPr>
          <p:nvPr/>
        </p:nvSpPr>
        <p:spPr bwMode="auto">
          <a:xfrm>
            <a:off x="1143000" y="43846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0668" name="Text Box 212"/>
          <p:cNvSpPr txBox="1">
            <a:spLocks noChangeArrowheads="1"/>
          </p:cNvSpPr>
          <p:nvPr/>
        </p:nvSpPr>
        <p:spPr bwMode="auto">
          <a:xfrm>
            <a:off x="1143000" y="49180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0669" name="Text Box 213"/>
          <p:cNvSpPr txBox="1">
            <a:spLocks noChangeArrowheads="1"/>
          </p:cNvSpPr>
          <p:nvPr/>
        </p:nvSpPr>
        <p:spPr bwMode="auto">
          <a:xfrm>
            <a:off x="1066800" y="541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05</a:t>
            </a:r>
            <a:endParaRPr lang="en-US" b="1"/>
          </a:p>
        </p:txBody>
      </p:sp>
      <p:sp>
        <p:nvSpPr>
          <p:cNvPr id="20670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0671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20672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20673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74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75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20676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20678" name="Text Box 222"/>
          <p:cNvSpPr txBox="1">
            <a:spLocks noChangeArrowheads="1"/>
          </p:cNvSpPr>
          <p:nvPr/>
        </p:nvSpPr>
        <p:spPr bwMode="auto">
          <a:xfrm>
            <a:off x="2498725" y="4384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46306" name="Line 226"/>
          <p:cNvSpPr>
            <a:spLocks noChangeShapeType="1"/>
          </p:cNvSpPr>
          <p:nvPr/>
        </p:nvSpPr>
        <p:spPr bwMode="auto">
          <a:xfrm flipV="1">
            <a:off x="2644774" y="4714557"/>
            <a:ext cx="1658939" cy="984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6307" name="Text Box 227"/>
          <p:cNvSpPr txBox="1">
            <a:spLocks noChangeArrowheads="1"/>
          </p:cNvSpPr>
          <p:nvPr/>
        </p:nvSpPr>
        <p:spPr bwMode="auto">
          <a:xfrm>
            <a:off x="2131218" y="4530726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A</a:t>
            </a:r>
            <a:endParaRPr lang="en-AU" b="1" dirty="0"/>
          </a:p>
        </p:txBody>
      </p:sp>
      <p:sp>
        <p:nvSpPr>
          <p:cNvPr id="20683" name="Text Box 228"/>
          <p:cNvSpPr txBox="1">
            <a:spLocks noChangeArrowheads="1"/>
          </p:cNvSpPr>
          <p:nvPr/>
        </p:nvSpPr>
        <p:spPr bwMode="auto">
          <a:xfrm>
            <a:off x="4251325" y="4689475"/>
            <a:ext cx="45719" cy="6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AU"/>
          </a:p>
        </p:txBody>
      </p:sp>
      <p:sp>
        <p:nvSpPr>
          <p:cNvPr id="46309" name="Text Box 229"/>
          <p:cNvSpPr txBox="1">
            <a:spLocks noChangeArrowheads="1"/>
          </p:cNvSpPr>
          <p:nvPr/>
        </p:nvSpPr>
        <p:spPr bwMode="auto">
          <a:xfrm>
            <a:off x="4363085" y="4447382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  <a:endParaRPr lang="en-AU" b="1" dirty="0"/>
          </a:p>
        </p:txBody>
      </p:sp>
      <p:sp>
        <p:nvSpPr>
          <p:cNvPr id="46310" name="Line 230"/>
          <p:cNvSpPr>
            <a:spLocks noChangeShapeType="1"/>
          </p:cNvSpPr>
          <p:nvPr/>
        </p:nvSpPr>
        <p:spPr bwMode="auto">
          <a:xfrm flipH="1" flipV="1">
            <a:off x="3075781" y="4563109"/>
            <a:ext cx="30480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6311" name="Line 231"/>
          <p:cNvSpPr>
            <a:spLocks noChangeShapeType="1"/>
          </p:cNvSpPr>
          <p:nvPr/>
        </p:nvSpPr>
        <p:spPr bwMode="auto">
          <a:xfrm flipH="1">
            <a:off x="3128962" y="4706621"/>
            <a:ext cx="3048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6313" name="Line 233"/>
          <p:cNvSpPr>
            <a:spLocks noChangeShapeType="1"/>
          </p:cNvSpPr>
          <p:nvPr/>
        </p:nvSpPr>
        <p:spPr bwMode="auto">
          <a:xfrm flipH="1">
            <a:off x="7086600" y="3124200"/>
            <a:ext cx="0" cy="152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6314" name="Rectangle 234"/>
          <p:cNvSpPr>
            <a:spLocks noChangeArrowheads="1"/>
          </p:cNvSpPr>
          <p:nvPr/>
        </p:nvSpPr>
        <p:spPr bwMode="auto">
          <a:xfrm>
            <a:off x="2971800" y="1219200"/>
            <a:ext cx="28956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46315" name="Text Box 235"/>
          <p:cNvSpPr txBox="1">
            <a:spLocks noChangeArrowheads="1"/>
          </p:cNvSpPr>
          <p:nvPr/>
        </p:nvSpPr>
        <p:spPr bwMode="auto">
          <a:xfrm>
            <a:off x="3097213" y="1668463"/>
            <a:ext cx="27209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60 x 3 = 180 nm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 degree of latitude = 60 nautical miles</a:t>
            </a:r>
            <a:endParaRPr lang="en-AU" b="1">
              <a:solidFill>
                <a:srgbClr val="FF0000"/>
              </a:solidFill>
            </a:endParaRPr>
          </a:p>
        </p:txBody>
      </p:sp>
      <p:sp>
        <p:nvSpPr>
          <p:cNvPr id="46322" name="Line 242"/>
          <p:cNvSpPr>
            <a:spLocks noChangeShapeType="1"/>
          </p:cNvSpPr>
          <p:nvPr/>
        </p:nvSpPr>
        <p:spPr bwMode="auto">
          <a:xfrm>
            <a:off x="0" y="4114800"/>
            <a:ext cx="1219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46323" name="Rectangle 243"/>
          <p:cNvSpPr>
            <a:spLocks noChangeArrowheads="1"/>
          </p:cNvSpPr>
          <p:nvPr/>
        </p:nvSpPr>
        <p:spPr bwMode="auto">
          <a:xfrm>
            <a:off x="2971800" y="51816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Course</a:t>
            </a:r>
          </a:p>
          <a:p>
            <a:pPr algn="ctr"/>
            <a:r>
              <a:rPr lang="en-US"/>
              <a:t>090</a:t>
            </a:r>
            <a:r>
              <a:rPr lang="en-US">
                <a:cs typeface="Times New Roman" charset="0"/>
              </a:rPr>
              <a:t>°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4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4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06" grpId="0" animBg="1"/>
      <p:bldP spid="46307" grpId="0" autoUpdateAnimBg="0"/>
      <p:bldP spid="46309" grpId="0" autoUpdateAnimBg="0"/>
      <p:bldP spid="46310" grpId="0" animBg="1"/>
      <p:bldP spid="46311" grpId="0" animBg="1"/>
      <p:bldP spid="46313" grpId="0" animBg="1"/>
      <p:bldP spid="46314" grpId="0" animBg="1" autoUpdateAnimBg="0"/>
      <p:bldP spid="46315" grpId="0" autoUpdateAnimBg="0"/>
      <p:bldP spid="46322" grpId="0" animBg="1"/>
      <p:bldP spid="4632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390" name="Group 238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648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1649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1650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1651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21652" name="Text Box 172"/>
          <p:cNvSpPr txBox="1">
            <a:spLocks noChangeArrowheads="1"/>
          </p:cNvSpPr>
          <p:nvPr/>
        </p:nvSpPr>
        <p:spPr bwMode="auto">
          <a:xfrm>
            <a:off x="1066800" y="2895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00</a:t>
            </a:r>
            <a:endParaRPr lang="en-US" b="1"/>
          </a:p>
        </p:txBody>
      </p:sp>
      <p:sp>
        <p:nvSpPr>
          <p:cNvPr id="21653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1654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1655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1656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21657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1658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1659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1660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1661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1662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1663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1664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1665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1666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1667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1668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21669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1670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1671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1672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1673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1674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1675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1676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1677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1678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1679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1680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1681" name="Text Box 202"/>
          <p:cNvSpPr txBox="1">
            <a:spLocks noChangeArrowheads="1"/>
          </p:cNvSpPr>
          <p:nvPr/>
        </p:nvSpPr>
        <p:spPr bwMode="auto">
          <a:xfrm>
            <a:off x="7543800" y="4419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1682" name="Text Box 203"/>
          <p:cNvSpPr txBox="1">
            <a:spLocks noChangeArrowheads="1"/>
          </p:cNvSpPr>
          <p:nvPr/>
        </p:nvSpPr>
        <p:spPr bwMode="auto">
          <a:xfrm>
            <a:off x="7543800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1683" name="Text Box 204"/>
          <p:cNvSpPr txBox="1">
            <a:spLocks noChangeArrowheads="1"/>
          </p:cNvSpPr>
          <p:nvPr/>
        </p:nvSpPr>
        <p:spPr bwMode="auto">
          <a:xfrm>
            <a:off x="7543800" y="548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21684" name="Text Box 205"/>
          <p:cNvSpPr txBox="1">
            <a:spLocks noChangeArrowheads="1"/>
          </p:cNvSpPr>
          <p:nvPr/>
        </p:nvSpPr>
        <p:spPr bwMode="auto">
          <a:xfrm>
            <a:off x="1066800" y="23272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01</a:t>
            </a:r>
            <a:endParaRPr lang="en-US" b="1"/>
          </a:p>
        </p:txBody>
      </p:sp>
      <p:sp>
        <p:nvSpPr>
          <p:cNvPr id="21685" name="Text Box 206"/>
          <p:cNvSpPr txBox="1">
            <a:spLocks noChangeArrowheads="1"/>
          </p:cNvSpPr>
          <p:nvPr/>
        </p:nvSpPr>
        <p:spPr bwMode="auto">
          <a:xfrm>
            <a:off x="1143000" y="18700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1686" name="Text Box 207"/>
          <p:cNvSpPr txBox="1">
            <a:spLocks noChangeArrowheads="1"/>
          </p:cNvSpPr>
          <p:nvPr/>
        </p:nvSpPr>
        <p:spPr bwMode="auto">
          <a:xfrm>
            <a:off x="1143000" y="13366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1687" name="Text Box 208"/>
          <p:cNvSpPr txBox="1">
            <a:spLocks noChangeArrowheads="1"/>
          </p:cNvSpPr>
          <p:nvPr/>
        </p:nvSpPr>
        <p:spPr bwMode="auto">
          <a:xfrm>
            <a:off x="1143000" y="838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1688" name="Text Box 209"/>
          <p:cNvSpPr txBox="1">
            <a:spLocks noChangeArrowheads="1"/>
          </p:cNvSpPr>
          <p:nvPr/>
        </p:nvSpPr>
        <p:spPr bwMode="auto">
          <a:xfrm>
            <a:off x="1143000" y="339407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1689" name="Text Box 210"/>
          <p:cNvSpPr txBox="1">
            <a:spLocks noChangeArrowheads="1"/>
          </p:cNvSpPr>
          <p:nvPr/>
        </p:nvSpPr>
        <p:spPr bwMode="auto">
          <a:xfrm>
            <a:off x="1143000" y="39274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1690" name="Text Box 211"/>
          <p:cNvSpPr txBox="1">
            <a:spLocks noChangeArrowheads="1"/>
          </p:cNvSpPr>
          <p:nvPr/>
        </p:nvSpPr>
        <p:spPr bwMode="auto">
          <a:xfrm>
            <a:off x="1143000" y="4419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1691" name="Text Box 212"/>
          <p:cNvSpPr txBox="1">
            <a:spLocks noChangeArrowheads="1"/>
          </p:cNvSpPr>
          <p:nvPr/>
        </p:nvSpPr>
        <p:spPr bwMode="auto">
          <a:xfrm>
            <a:off x="1143000" y="49180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1692" name="Text Box 213"/>
          <p:cNvSpPr txBox="1">
            <a:spLocks noChangeArrowheads="1"/>
          </p:cNvSpPr>
          <p:nvPr/>
        </p:nvSpPr>
        <p:spPr bwMode="auto">
          <a:xfrm>
            <a:off x="1143000" y="541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21693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1694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21695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21696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1697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1698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21699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21700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9374" name="Text Box 222"/>
          <p:cNvSpPr txBox="1">
            <a:spLocks noChangeArrowheads="1"/>
          </p:cNvSpPr>
          <p:nvPr/>
        </p:nvSpPr>
        <p:spPr bwMode="auto">
          <a:xfrm>
            <a:off x="6858000" y="4343400"/>
            <a:ext cx="45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49375" name="Text Box 223"/>
          <p:cNvSpPr txBox="1">
            <a:spLocks noChangeArrowheads="1"/>
          </p:cNvSpPr>
          <p:nvPr/>
        </p:nvSpPr>
        <p:spPr bwMode="auto">
          <a:xfrm>
            <a:off x="5257800" y="1738313"/>
            <a:ext cx="4730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1703" name="Text Box 224"/>
          <p:cNvSpPr txBox="1">
            <a:spLocks noChangeArrowheads="1"/>
          </p:cNvSpPr>
          <p:nvPr/>
        </p:nvSpPr>
        <p:spPr bwMode="auto">
          <a:xfrm>
            <a:off x="5965825" y="5554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1704" name="Text Box 225"/>
          <p:cNvSpPr txBox="1">
            <a:spLocks noChangeArrowheads="1"/>
          </p:cNvSpPr>
          <p:nvPr/>
        </p:nvSpPr>
        <p:spPr bwMode="auto">
          <a:xfrm>
            <a:off x="5394325" y="52228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endParaRPr lang="en-AU"/>
          </a:p>
        </p:txBody>
      </p:sp>
      <p:sp>
        <p:nvSpPr>
          <p:cNvPr id="21705" name="Text Box 226"/>
          <p:cNvSpPr txBox="1">
            <a:spLocks noChangeArrowheads="1"/>
          </p:cNvSpPr>
          <p:nvPr/>
        </p:nvSpPr>
        <p:spPr bwMode="auto">
          <a:xfrm>
            <a:off x="6156325" y="240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49379" name="Freeform 227"/>
          <p:cNvSpPr>
            <a:spLocks/>
          </p:cNvSpPr>
          <p:nvPr/>
        </p:nvSpPr>
        <p:spPr bwMode="auto">
          <a:xfrm>
            <a:off x="5716588" y="5122863"/>
            <a:ext cx="1692275" cy="947737"/>
          </a:xfrm>
          <a:custGeom>
            <a:avLst/>
            <a:gdLst>
              <a:gd name="T0" fmla="*/ 2147483647 w 1066"/>
              <a:gd name="T1" fmla="*/ 2147483647 h 597"/>
              <a:gd name="T2" fmla="*/ 2147483647 w 1066"/>
              <a:gd name="T3" fmla="*/ 2147483647 h 597"/>
              <a:gd name="T4" fmla="*/ 2147483647 w 1066"/>
              <a:gd name="T5" fmla="*/ 2147483647 h 597"/>
              <a:gd name="T6" fmla="*/ 2147483647 w 1066"/>
              <a:gd name="T7" fmla="*/ 2147483647 h 597"/>
              <a:gd name="T8" fmla="*/ 2147483647 w 1066"/>
              <a:gd name="T9" fmla="*/ 2147483647 h 597"/>
              <a:gd name="T10" fmla="*/ 2147483647 w 1066"/>
              <a:gd name="T11" fmla="*/ 2147483647 h 597"/>
              <a:gd name="T12" fmla="*/ 2147483647 w 1066"/>
              <a:gd name="T13" fmla="*/ 2147483647 h 597"/>
              <a:gd name="T14" fmla="*/ 2147483647 w 1066"/>
              <a:gd name="T15" fmla="*/ 2147483647 h 597"/>
              <a:gd name="T16" fmla="*/ 2147483647 w 1066"/>
              <a:gd name="T17" fmla="*/ 2147483647 h 597"/>
              <a:gd name="T18" fmla="*/ 2147483647 w 1066"/>
              <a:gd name="T19" fmla="*/ 2147483647 h 597"/>
              <a:gd name="T20" fmla="*/ 2147483647 w 1066"/>
              <a:gd name="T21" fmla="*/ 2147483647 h 597"/>
              <a:gd name="T22" fmla="*/ 2147483647 w 1066"/>
              <a:gd name="T23" fmla="*/ 2147483647 h 597"/>
              <a:gd name="T24" fmla="*/ 2147483647 w 1066"/>
              <a:gd name="T25" fmla="*/ 2147483647 h 597"/>
              <a:gd name="T26" fmla="*/ 2147483647 w 1066"/>
              <a:gd name="T27" fmla="*/ 2147483647 h 597"/>
              <a:gd name="T28" fmla="*/ 2147483647 w 1066"/>
              <a:gd name="T29" fmla="*/ 2147483647 h 597"/>
              <a:gd name="T30" fmla="*/ 2147483647 w 1066"/>
              <a:gd name="T31" fmla="*/ 2147483647 h 597"/>
              <a:gd name="T32" fmla="*/ 2147483647 w 1066"/>
              <a:gd name="T33" fmla="*/ 2147483647 h 597"/>
              <a:gd name="T34" fmla="*/ 2147483647 w 1066"/>
              <a:gd name="T35" fmla="*/ 2147483647 h 597"/>
              <a:gd name="T36" fmla="*/ 2147483647 w 1066"/>
              <a:gd name="T37" fmla="*/ 2147483647 h 597"/>
              <a:gd name="T38" fmla="*/ 2147483647 w 1066"/>
              <a:gd name="T39" fmla="*/ 2147483647 h 597"/>
              <a:gd name="T40" fmla="*/ 2147483647 w 1066"/>
              <a:gd name="T41" fmla="*/ 2147483647 h 597"/>
              <a:gd name="T42" fmla="*/ 2147483647 w 1066"/>
              <a:gd name="T43" fmla="*/ 2147483647 h 597"/>
              <a:gd name="T44" fmla="*/ 2147483647 w 1066"/>
              <a:gd name="T45" fmla="*/ 2147483647 h 59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66"/>
              <a:gd name="T70" fmla="*/ 0 h 597"/>
              <a:gd name="T71" fmla="*/ 1066 w 1066"/>
              <a:gd name="T72" fmla="*/ 597 h 59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66" h="597">
                <a:moveTo>
                  <a:pt x="807" y="61"/>
                </a:moveTo>
                <a:cubicBezTo>
                  <a:pt x="732" y="50"/>
                  <a:pt x="767" y="63"/>
                  <a:pt x="703" y="21"/>
                </a:cubicBezTo>
                <a:cubicBezTo>
                  <a:pt x="681" y="6"/>
                  <a:pt x="650" y="16"/>
                  <a:pt x="623" y="13"/>
                </a:cubicBezTo>
                <a:cubicBezTo>
                  <a:pt x="604" y="11"/>
                  <a:pt x="586" y="8"/>
                  <a:pt x="567" y="5"/>
                </a:cubicBezTo>
                <a:cubicBezTo>
                  <a:pt x="464" y="12"/>
                  <a:pt x="452" y="0"/>
                  <a:pt x="391" y="61"/>
                </a:cubicBezTo>
                <a:cubicBezTo>
                  <a:pt x="384" y="68"/>
                  <a:pt x="382" y="79"/>
                  <a:pt x="375" y="85"/>
                </a:cubicBezTo>
                <a:cubicBezTo>
                  <a:pt x="361" y="98"/>
                  <a:pt x="327" y="117"/>
                  <a:pt x="327" y="117"/>
                </a:cubicBezTo>
                <a:cubicBezTo>
                  <a:pt x="311" y="141"/>
                  <a:pt x="295" y="165"/>
                  <a:pt x="279" y="189"/>
                </a:cubicBezTo>
                <a:cubicBezTo>
                  <a:pt x="274" y="196"/>
                  <a:pt x="276" y="206"/>
                  <a:pt x="271" y="213"/>
                </a:cubicBezTo>
                <a:cubicBezTo>
                  <a:pt x="242" y="257"/>
                  <a:pt x="138" y="288"/>
                  <a:pt x="87" y="301"/>
                </a:cubicBezTo>
                <a:cubicBezTo>
                  <a:pt x="0" y="359"/>
                  <a:pt x="69" y="452"/>
                  <a:pt x="143" y="477"/>
                </a:cubicBezTo>
                <a:cubicBezTo>
                  <a:pt x="193" y="515"/>
                  <a:pt x="166" y="492"/>
                  <a:pt x="223" y="549"/>
                </a:cubicBezTo>
                <a:cubicBezTo>
                  <a:pt x="235" y="561"/>
                  <a:pt x="255" y="560"/>
                  <a:pt x="271" y="565"/>
                </a:cubicBezTo>
                <a:cubicBezTo>
                  <a:pt x="366" y="597"/>
                  <a:pt x="401" y="591"/>
                  <a:pt x="519" y="597"/>
                </a:cubicBezTo>
                <a:cubicBezTo>
                  <a:pt x="583" y="592"/>
                  <a:pt x="650" y="591"/>
                  <a:pt x="711" y="565"/>
                </a:cubicBezTo>
                <a:cubicBezTo>
                  <a:pt x="722" y="560"/>
                  <a:pt x="732" y="553"/>
                  <a:pt x="743" y="549"/>
                </a:cubicBezTo>
                <a:cubicBezTo>
                  <a:pt x="759" y="543"/>
                  <a:pt x="791" y="533"/>
                  <a:pt x="791" y="533"/>
                </a:cubicBezTo>
                <a:cubicBezTo>
                  <a:pt x="868" y="539"/>
                  <a:pt x="939" y="552"/>
                  <a:pt x="1015" y="541"/>
                </a:cubicBezTo>
                <a:cubicBezTo>
                  <a:pt x="1066" y="490"/>
                  <a:pt x="1029" y="537"/>
                  <a:pt x="1047" y="413"/>
                </a:cubicBezTo>
                <a:cubicBezTo>
                  <a:pt x="1050" y="391"/>
                  <a:pt x="1063" y="349"/>
                  <a:pt x="1063" y="349"/>
                </a:cubicBezTo>
                <a:cubicBezTo>
                  <a:pt x="1049" y="265"/>
                  <a:pt x="1052" y="323"/>
                  <a:pt x="1007" y="269"/>
                </a:cubicBezTo>
                <a:cubicBezTo>
                  <a:pt x="973" y="228"/>
                  <a:pt x="913" y="161"/>
                  <a:pt x="871" y="133"/>
                </a:cubicBezTo>
                <a:cubicBezTo>
                  <a:pt x="839" y="112"/>
                  <a:pt x="824" y="95"/>
                  <a:pt x="807" y="6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9380" name="Text Box 228"/>
          <p:cNvSpPr txBox="1">
            <a:spLocks noChangeArrowheads="1"/>
          </p:cNvSpPr>
          <p:nvPr/>
        </p:nvSpPr>
        <p:spPr bwMode="auto">
          <a:xfrm>
            <a:off x="6080125" y="5299075"/>
            <a:ext cx="159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Observer Is</a:t>
            </a:r>
            <a:endParaRPr lang="en-AU"/>
          </a:p>
        </p:txBody>
      </p:sp>
      <p:sp>
        <p:nvSpPr>
          <p:cNvPr id="49381" name="Freeform 229"/>
          <p:cNvSpPr>
            <a:spLocks/>
          </p:cNvSpPr>
          <p:nvPr/>
        </p:nvSpPr>
        <p:spPr bwMode="auto">
          <a:xfrm>
            <a:off x="4838700" y="1765300"/>
            <a:ext cx="1147763" cy="917575"/>
          </a:xfrm>
          <a:custGeom>
            <a:avLst/>
            <a:gdLst>
              <a:gd name="T0" fmla="*/ 2147483647 w 723"/>
              <a:gd name="T1" fmla="*/ 2147483647 h 578"/>
              <a:gd name="T2" fmla="*/ 2147483647 w 723"/>
              <a:gd name="T3" fmla="*/ 2147483647 h 578"/>
              <a:gd name="T4" fmla="*/ 2147483647 w 723"/>
              <a:gd name="T5" fmla="*/ 2147483647 h 578"/>
              <a:gd name="T6" fmla="*/ 2147483647 w 723"/>
              <a:gd name="T7" fmla="*/ 2147483647 h 578"/>
              <a:gd name="T8" fmla="*/ 2147483647 w 723"/>
              <a:gd name="T9" fmla="*/ 2147483647 h 578"/>
              <a:gd name="T10" fmla="*/ 2147483647 w 723"/>
              <a:gd name="T11" fmla="*/ 2147483647 h 578"/>
              <a:gd name="T12" fmla="*/ 2147483647 w 723"/>
              <a:gd name="T13" fmla="*/ 2147483647 h 578"/>
              <a:gd name="T14" fmla="*/ 2147483647 w 723"/>
              <a:gd name="T15" fmla="*/ 2147483647 h 578"/>
              <a:gd name="T16" fmla="*/ 2147483647 w 723"/>
              <a:gd name="T17" fmla="*/ 2147483647 h 578"/>
              <a:gd name="T18" fmla="*/ 2147483647 w 723"/>
              <a:gd name="T19" fmla="*/ 2147483647 h 578"/>
              <a:gd name="T20" fmla="*/ 2147483647 w 723"/>
              <a:gd name="T21" fmla="*/ 2147483647 h 578"/>
              <a:gd name="T22" fmla="*/ 2147483647 w 723"/>
              <a:gd name="T23" fmla="*/ 2147483647 h 578"/>
              <a:gd name="T24" fmla="*/ 2147483647 w 723"/>
              <a:gd name="T25" fmla="*/ 2147483647 h 578"/>
              <a:gd name="T26" fmla="*/ 2147483647 w 723"/>
              <a:gd name="T27" fmla="*/ 2147483647 h 578"/>
              <a:gd name="T28" fmla="*/ 2147483647 w 723"/>
              <a:gd name="T29" fmla="*/ 2147483647 h 578"/>
              <a:gd name="T30" fmla="*/ 2147483647 w 723"/>
              <a:gd name="T31" fmla="*/ 2147483647 h 578"/>
              <a:gd name="T32" fmla="*/ 2147483647 w 723"/>
              <a:gd name="T33" fmla="*/ 2147483647 h 578"/>
              <a:gd name="T34" fmla="*/ 2147483647 w 723"/>
              <a:gd name="T35" fmla="*/ 2147483647 h 578"/>
              <a:gd name="T36" fmla="*/ 2147483647 w 723"/>
              <a:gd name="T37" fmla="*/ 2147483647 h 578"/>
              <a:gd name="T38" fmla="*/ 2147483647 w 723"/>
              <a:gd name="T39" fmla="*/ 2147483647 h 578"/>
              <a:gd name="T40" fmla="*/ 2147483647 w 723"/>
              <a:gd name="T41" fmla="*/ 2147483647 h 578"/>
              <a:gd name="T42" fmla="*/ 2147483647 w 723"/>
              <a:gd name="T43" fmla="*/ 2147483647 h 578"/>
              <a:gd name="T44" fmla="*/ 2147483647 w 723"/>
              <a:gd name="T45" fmla="*/ 2147483647 h 578"/>
              <a:gd name="T46" fmla="*/ 2147483647 w 723"/>
              <a:gd name="T47" fmla="*/ 2147483647 h 57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3"/>
              <a:gd name="T73" fmla="*/ 0 h 578"/>
              <a:gd name="T74" fmla="*/ 723 w 723"/>
              <a:gd name="T75" fmla="*/ 578 h 57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3" h="578">
                <a:moveTo>
                  <a:pt x="400" y="520"/>
                </a:moveTo>
                <a:cubicBezTo>
                  <a:pt x="437" y="495"/>
                  <a:pt x="466" y="491"/>
                  <a:pt x="512" y="480"/>
                </a:cubicBezTo>
                <a:cubicBezTo>
                  <a:pt x="523" y="477"/>
                  <a:pt x="533" y="475"/>
                  <a:pt x="544" y="472"/>
                </a:cubicBezTo>
                <a:cubicBezTo>
                  <a:pt x="555" y="469"/>
                  <a:pt x="576" y="464"/>
                  <a:pt x="576" y="464"/>
                </a:cubicBezTo>
                <a:cubicBezTo>
                  <a:pt x="635" y="405"/>
                  <a:pt x="610" y="424"/>
                  <a:pt x="648" y="368"/>
                </a:cubicBezTo>
                <a:cubicBezTo>
                  <a:pt x="656" y="338"/>
                  <a:pt x="673" y="318"/>
                  <a:pt x="680" y="288"/>
                </a:cubicBezTo>
                <a:cubicBezTo>
                  <a:pt x="693" y="235"/>
                  <a:pt x="709" y="182"/>
                  <a:pt x="720" y="128"/>
                </a:cubicBezTo>
                <a:cubicBezTo>
                  <a:pt x="717" y="88"/>
                  <a:pt x="723" y="47"/>
                  <a:pt x="712" y="8"/>
                </a:cubicBezTo>
                <a:cubicBezTo>
                  <a:pt x="710" y="0"/>
                  <a:pt x="696" y="14"/>
                  <a:pt x="688" y="16"/>
                </a:cubicBezTo>
                <a:cubicBezTo>
                  <a:pt x="677" y="19"/>
                  <a:pt x="667" y="21"/>
                  <a:pt x="656" y="24"/>
                </a:cubicBezTo>
                <a:cubicBezTo>
                  <a:pt x="614" y="37"/>
                  <a:pt x="570" y="50"/>
                  <a:pt x="528" y="64"/>
                </a:cubicBezTo>
                <a:cubicBezTo>
                  <a:pt x="488" y="61"/>
                  <a:pt x="448" y="63"/>
                  <a:pt x="408" y="56"/>
                </a:cubicBezTo>
                <a:cubicBezTo>
                  <a:pt x="399" y="54"/>
                  <a:pt x="393" y="44"/>
                  <a:pt x="384" y="40"/>
                </a:cubicBezTo>
                <a:cubicBezTo>
                  <a:pt x="359" y="29"/>
                  <a:pt x="331" y="23"/>
                  <a:pt x="304" y="16"/>
                </a:cubicBezTo>
                <a:cubicBezTo>
                  <a:pt x="296" y="28"/>
                  <a:pt x="268" y="77"/>
                  <a:pt x="248" y="88"/>
                </a:cubicBezTo>
                <a:cubicBezTo>
                  <a:pt x="233" y="96"/>
                  <a:pt x="200" y="104"/>
                  <a:pt x="200" y="104"/>
                </a:cubicBezTo>
                <a:cubicBezTo>
                  <a:pt x="145" y="159"/>
                  <a:pt x="165" y="133"/>
                  <a:pt x="136" y="176"/>
                </a:cubicBezTo>
                <a:cubicBezTo>
                  <a:pt x="133" y="213"/>
                  <a:pt x="134" y="251"/>
                  <a:pt x="128" y="288"/>
                </a:cubicBezTo>
                <a:cubicBezTo>
                  <a:pt x="123" y="319"/>
                  <a:pt x="80" y="368"/>
                  <a:pt x="80" y="368"/>
                </a:cubicBezTo>
                <a:cubicBezTo>
                  <a:pt x="68" y="416"/>
                  <a:pt x="50" y="459"/>
                  <a:pt x="32" y="504"/>
                </a:cubicBezTo>
                <a:cubicBezTo>
                  <a:pt x="26" y="520"/>
                  <a:pt x="21" y="536"/>
                  <a:pt x="16" y="552"/>
                </a:cubicBezTo>
                <a:cubicBezTo>
                  <a:pt x="13" y="560"/>
                  <a:pt x="0" y="578"/>
                  <a:pt x="8" y="576"/>
                </a:cubicBezTo>
                <a:cubicBezTo>
                  <a:pt x="80" y="558"/>
                  <a:pt x="51" y="567"/>
                  <a:pt x="96" y="552"/>
                </a:cubicBezTo>
                <a:cubicBezTo>
                  <a:pt x="199" y="563"/>
                  <a:pt x="305" y="567"/>
                  <a:pt x="400" y="52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1709" name="Text Box 230"/>
          <p:cNvSpPr txBox="1">
            <a:spLocks noChangeArrowheads="1"/>
          </p:cNvSpPr>
          <p:nvPr/>
        </p:nvSpPr>
        <p:spPr bwMode="auto">
          <a:xfrm>
            <a:off x="5105400" y="213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49383" name="Text Box 231"/>
          <p:cNvSpPr txBox="1">
            <a:spLocks noChangeArrowheads="1"/>
          </p:cNvSpPr>
          <p:nvPr/>
        </p:nvSpPr>
        <p:spPr bwMode="auto">
          <a:xfrm>
            <a:off x="5013325" y="2022475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Hook Is</a:t>
            </a:r>
            <a:endParaRPr lang="en-AU"/>
          </a:p>
        </p:txBody>
      </p:sp>
      <p:sp>
        <p:nvSpPr>
          <p:cNvPr id="49384" name="Line 232"/>
          <p:cNvSpPr>
            <a:spLocks noChangeShapeType="1"/>
          </p:cNvSpPr>
          <p:nvPr/>
        </p:nvSpPr>
        <p:spPr bwMode="auto">
          <a:xfrm flipH="1" flipV="1">
            <a:off x="5410200" y="2590800"/>
            <a:ext cx="16764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9385" name="Line 233"/>
          <p:cNvSpPr>
            <a:spLocks noChangeShapeType="1"/>
          </p:cNvSpPr>
          <p:nvPr/>
        </p:nvSpPr>
        <p:spPr bwMode="auto">
          <a:xfrm flipV="1">
            <a:off x="7467600" y="10668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9386" name="Rectangle 234"/>
          <p:cNvSpPr>
            <a:spLocks noChangeArrowheads="1"/>
          </p:cNvSpPr>
          <p:nvPr/>
        </p:nvSpPr>
        <p:spPr bwMode="auto">
          <a:xfrm>
            <a:off x="2057400" y="2514600"/>
            <a:ext cx="25146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u="sng"/>
              <a:t>Distance</a:t>
            </a:r>
            <a:r>
              <a:rPr lang="en-US"/>
              <a:t> from</a:t>
            </a:r>
          </a:p>
          <a:p>
            <a:pPr algn="ctr"/>
            <a:r>
              <a:rPr lang="en-US"/>
              <a:t>Observer Is. </a:t>
            </a:r>
          </a:p>
          <a:p>
            <a:pPr algn="ctr"/>
            <a:r>
              <a:rPr lang="en-US"/>
              <a:t>to</a:t>
            </a:r>
          </a:p>
          <a:p>
            <a:pPr algn="ctr"/>
            <a:r>
              <a:rPr lang="en-US"/>
              <a:t>Hook Is.</a:t>
            </a:r>
          </a:p>
          <a:p>
            <a:pPr algn="ctr"/>
            <a:endParaRPr lang="en-US"/>
          </a:p>
          <a:p>
            <a:pPr algn="ctr"/>
            <a:r>
              <a:rPr lang="en-US"/>
              <a:t>60 nM x 6</a:t>
            </a:r>
          </a:p>
          <a:p>
            <a:pPr algn="ctr"/>
            <a:endParaRPr lang="en-US"/>
          </a:p>
          <a:p>
            <a:pPr algn="ctr"/>
            <a:r>
              <a:rPr lang="en-US"/>
              <a:t>360 nM</a:t>
            </a:r>
            <a:endParaRPr lang="en-AU"/>
          </a:p>
        </p:txBody>
      </p:sp>
      <p:sp>
        <p:nvSpPr>
          <p:cNvPr id="49388" name="Line 236"/>
          <p:cNvSpPr>
            <a:spLocks noChangeShapeType="1"/>
          </p:cNvSpPr>
          <p:nvPr/>
        </p:nvSpPr>
        <p:spPr bwMode="auto">
          <a:xfrm>
            <a:off x="6172200" y="3810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9389" name="Line 237"/>
          <p:cNvSpPr>
            <a:spLocks noChangeShapeType="1"/>
          </p:cNvSpPr>
          <p:nvPr/>
        </p:nvSpPr>
        <p:spPr bwMode="auto">
          <a:xfrm>
            <a:off x="6172200" y="38100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74" grpId="0" autoUpdateAnimBg="0"/>
      <p:bldP spid="49375" grpId="0" autoUpdateAnimBg="0"/>
      <p:bldP spid="49379" grpId="0" animBg="1"/>
      <p:bldP spid="49380" grpId="0" autoUpdateAnimBg="0"/>
      <p:bldP spid="49381" grpId="0" animBg="1"/>
      <p:bldP spid="49383" grpId="0" autoUpdateAnimBg="0"/>
      <p:bldP spid="49384" grpId="0" animBg="1"/>
      <p:bldP spid="49385" grpId="0" animBg="1"/>
      <p:bldP spid="49386" grpId="0" animBg="1" autoUpdateAnimBg="0"/>
      <p:bldP spid="49388" grpId="0" animBg="1"/>
      <p:bldP spid="493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2672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2673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2674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2675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22676" name="Text Box 172"/>
          <p:cNvSpPr txBox="1">
            <a:spLocks noChangeArrowheads="1"/>
          </p:cNvSpPr>
          <p:nvPr/>
        </p:nvSpPr>
        <p:spPr bwMode="auto">
          <a:xfrm>
            <a:off x="1143000" y="2895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00</a:t>
            </a:r>
            <a:endParaRPr lang="en-US" b="1"/>
          </a:p>
        </p:txBody>
      </p:sp>
      <p:sp>
        <p:nvSpPr>
          <p:cNvPr id="22677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2678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2679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2680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22681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2682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2683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2684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2685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2686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2687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2688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2689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2690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2691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2692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22693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2694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2695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2696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2697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2698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22699" name="Text Box 195"/>
          <p:cNvSpPr txBox="1">
            <a:spLocks noChangeArrowheads="1"/>
          </p:cNvSpPr>
          <p:nvPr/>
        </p:nvSpPr>
        <p:spPr bwMode="auto">
          <a:xfrm>
            <a:off x="7467600" y="2209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2700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2701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2702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2703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2704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2705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2706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2707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2708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22709" name="Text Box 205"/>
          <p:cNvSpPr txBox="1">
            <a:spLocks noChangeArrowheads="1"/>
          </p:cNvSpPr>
          <p:nvPr/>
        </p:nvSpPr>
        <p:spPr bwMode="auto">
          <a:xfrm>
            <a:off x="1066800" y="23272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01</a:t>
            </a:r>
            <a:endParaRPr lang="en-US" b="1"/>
          </a:p>
        </p:txBody>
      </p:sp>
      <p:sp>
        <p:nvSpPr>
          <p:cNvPr id="22710" name="Text Box 206"/>
          <p:cNvSpPr txBox="1">
            <a:spLocks noChangeArrowheads="1"/>
          </p:cNvSpPr>
          <p:nvPr/>
        </p:nvSpPr>
        <p:spPr bwMode="auto">
          <a:xfrm>
            <a:off x="1143000" y="18700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2711" name="Text Box 207"/>
          <p:cNvSpPr txBox="1">
            <a:spLocks noChangeArrowheads="1"/>
          </p:cNvSpPr>
          <p:nvPr/>
        </p:nvSpPr>
        <p:spPr bwMode="auto">
          <a:xfrm>
            <a:off x="1143000" y="13366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2712" name="Text Box 208"/>
          <p:cNvSpPr txBox="1">
            <a:spLocks noChangeArrowheads="1"/>
          </p:cNvSpPr>
          <p:nvPr/>
        </p:nvSpPr>
        <p:spPr bwMode="auto">
          <a:xfrm>
            <a:off x="1279525" y="803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2713" name="Text Box 209"/>
          <p:cNvSpPr txBox="1">
            <a:spLocks noChangeArrowheads="1"/>
          </p:cNvSpPr>
          <p:nvPr/>
        </p:nvSpPr>
        <p:spPr bwMode="auto">
          <a:xfrm>
            <a:off x="1066800" y="33940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01</a:t>
            </a:r>
            <a:endParaRPr lang="en-US" b="1"/>
          </a:p>
        </p:txBody>
      </p:sp>
      <p:sp>
        <p:nvSpPr>
          <p:cNvPr id="22714" name="Text Box 210"/>
          <p:cNvSpPr txBox="1">
            <a:spLocks noChangeArrowheads="1"/>
          </p:cNvSpPr>
          <p:nvPr/>
        </p:nvSpPr>
        <p:spPr bwMode="auto">
          <a:xfrm>
            <a:off x="1143000" y="39274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2715" name="Text Box 211"/>
          <p:cNvSpPr txBox="1">
            <a:spLocks noChangeArrowheads="1"/>
          </p:cNvSpPr>
          <p:nvPr/>
        </p:nvSpPr>
        <p:spPr bwMode="auto">
          <a:xfrm>
            <a:off x="12795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2716" name="Text Box 212"/>
          <p:cNvSpPr txBox="1">
            <a:spLocks noChangeArrowheads="1"/>
          </p:cNvSpPr>
          <p:nvPr/>
        </p:nvSpPr>
        <p:spPr bwMode="auto">
          <a:xfrm>
            <a:off x="1295400" y="49180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2717" name="Text Box 213"/>
          <p:cNvSpPr txBox="1">
            <a:spLocks noChangeArrowheads="1"/>
          </p:cNvSpPr>
          <p:nvPr/>
        </p:nvSpPr>
        <p:spPr bwMode="auto">
          <a:xfrm>
            <a:off x="1066800" y="5410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 05</a:t>
            </a:r>
            <a:endParaRPr lang="en-US" b="1"/>
          </a:p>
        </p:txBody>
      </p:sp>
      <p:sp>
        <p:nvSpPr>
          <p:cNvPr id="22718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2719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22720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22721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2722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2723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22724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22725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7326" name="Text Box 222"/>
          <p:cNvSpPr txBox="1">
            <a:spLocks noChangeArrowheads="1"/>
          </p:cNvSpPr>
          <p:nvPr/>
        </p:nvSpPr>
        <p:spPr bwMode="auto">
          <a:xfrm>
            <a:off x="6858000" y="4343400"/>
            <a:ext cx="45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47327" name="Text Box 223"/>
          <p:cNvSpPr txBox="1">
            <a:spLocks noChangeArrowheads="1"/>
          </p:cNvSpPr>
          <p:nvPr/>
        </p:nvSpPr>
        <p:spPr bwMode="auto">
          <a:xfrm>
            <a:off x="5257800" y="1738313"/>
            <a:ext cx="4730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2728" name="Text Box 224"/>
          <p:cNvSpPr txBox="1">
            <a:spLocks noChangeArrowheads="1"/>
          </p:cNvSpPr>
          <p:nvPr/>
        </p:nvSpPr>
        <p:spPr bwMode="auto">
          <a:xfrm>
            <a:off x="5965825" y="5554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2729" name="Text Box 225"/>
          <p:cNvSpPr txBox="1">
            <a:spLocks noChangeArrowheads="1"/>
          </p:cNvSpPr>
          <p:nvPr/>
        </p:nvSpPr>
        <p:spPr bwMode="auto">
          <a:xfrm>
            <a:off x="5394325" y="52228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endParaRPr lang="en-AU"/>
          </a:p>
        </p:txBody>
      </p:sp>
      <p:sp>
        <p:nvSpPr>
          <p:cNvPr id="22730" name="Text Box 226"/>
          <p:cNvSpPr txBox="1">
            <a:spLocks noChangeArrowheads="1"/>
          </p:cNvSpPr>
          <p:nvPr/>
        </p:nvSpPr>
        <p:spPr bwMode="auto">
          <a:xfrm>
            <a:off x="6156325" y="240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47337" name="Freeform 233"/>
          <p:cNvSpPr>
            <a:spLocks/>
          </p:cNvSpPr>
          <p:nvPr/>
        </p:nvSpPr>
        <p:spPr bwMode="auto">
          <a:xfrm>
            <a:off x="5716588" y="5122863"/>
            <a:ext cx="1692275" cy="947737"/>
          </a:xfrm>
          <a:custGeom>
            <a:avLst/>
            <a:gdLst>
              <a:gd name="T0" fmla="*/ 2147483647 w 1066"/>
              <a:gd name="T1" fmla="*/ 2147483647 h 597"/>
              <a:gd name="T2" fmla="*/ 2147483647 w 1066"/>
              <a:gd name="T3" fmla="*/ 2147483647 h 597"/>
              <a:gd name="T4" fmla="*/ 2147483647 w 1066"/>
              <a:gd name="T5" fmla="*/ 2147483647 h 597"/>
              <a:gd name="T6" fmla="*/ 2147483647 w 1066"/>
              <a:gd name="T7" fmla="*/ 2147483647 h 597"/>
              <a:gd name="T8" fmla="*/ 2147483647 w 1066"/>
              <a:gd name="T9" fmla="*/ 2147483647 h 597"/>
              <a:gd name="T10" fmla="*/ 2147483647 w 1066"/>
              <a:gd name="T11" fmla="*/ 2147483647 h 597"/>
              <a:gd name="T12" fmla="*/ 2147483647 w 1066"/>
              <a:gd name="T13" fmla="*/ 2147483647 h 597"/>
              <a:gd name="T14" fmla="*/ 2147483647 w 1066"/>
              <a:gd name="T15" fmla="*/ 2147483647 h 597"/>
              <a:gd name="T16" fmla="*/ 2147483647 w 1066"/>
              <a:gd name="T17" fmla="*/ 2147483647 h 597"/>
              <a:gd name="T18" fmla="*/ 2147483647 w 1066"/>
              <a:gd name="T19" fmla="*/ 2147483647 h 597"/>
              <a:gd name="T20" fmla="*/ 2147483647 w 1066"/>
              <a:gd name="T21" fmla="*/ 2147483647 h 597"/>
              <a:gd name="T22" fmla="*/ 2147483647 w 1066"/>
              <a:gd name="T23" fmla="*/ 2147483647 h 597"/>
              <a:gd name="T24" fmla="*/ 2147483647 w 1066"/>
              <a:gd name="T25" fmla="*/ 2147483647 h 597"/>
              <a:gd name="T26" fmla="*/ 2147483647 w 1066"/>
              <a:gd name="T27" fmla="*/ 2147483647 h 597"/>
              <a:gd name="T28" fmla="*/ 2147483647 w 1066"/>
              <a:gd name="T29" fmla="*/ 2147483647 h 597"/>
              <a:gd name="T30" fmla="*/ 2147483647 w 1066"/>
              <a:gd name="T31" fmla="*/ 2147483647 h 597"/>
              <a:gd name="T32" fmla="*/ 2147483647 w 1066"/>
              <a:gd name="T33" fmla="*/ 2147483647 h 597"/>
              <a:gd name="T34" fmla="*/ 2147483647 w 1066"/>
              <a:gd name="T35" fmla="*/ 2147483647 h 597"/>
              <a:gd name="T36" fmla="*/ 2147483647 w 1066"/>
              <a:gd name="T37" fmla="*/ 2147483647 h 597"/>
              <a:gd name="T38" fmla="*/ 2147483647 w 1066"/>
              <a:gd name="T39" fmla="*/ 2147483647 h 597"/>
              <a:gd name="T40" fmla="*/ 2147483647 w 1066"/>
              <a:gd name="T41" fmla="*/ 2147483647 h 597"/>
              <a:gd name="T42" fmla="*/ 2147483647 w 1066"/>
              <a:gd name="T43" fmla="*/ 2147483647 h 597"/>
              <a:gd name="T44" fmla="*/ 2147483647 w 1066"/>
              <a:gd name="T45" fmla="*/ 2147483647 h 59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66"/>
              <a:gd name="T70" fmla="*/ 0 h 597"/>
              <a:gd name="T71" fmla="*/ 1066 w 1066"/>
              <a:gd name="T72" fmla="*/ 597 h 59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66" h="597">
                <a:moveTo>
                  <a:pt x="807" y="61"/>
                </a:moveTo>
                <a:cubicBezTo>
                  <a:pt x="732" y="50"/>
                  <a:pt x="767" y="63"/>
                  <a:pt x="703" y="21"/>
                </a:cubicBezTo>
                <a:cubicBezTo>
                  <a:pt x="681" y="6"/>
                  <a:pt x="650" y="16"/>
                  <a:pt x="623" y="13"/>
                </a:cubicBezTo>
                <a:cubicBezTo>
                  <a:pt x="604" y="11"/>
                  <a:pt x="586" y="8"/>
                  <a:pt x="567" y="5"/>
                </a:cubicBezTo>
                <a:cubicBezTo>
                  <a:pt x="464" y="12"/>
                  <a:pt x="452" y="0"/>
                  <a:pt x="391" y="61"/>
                </a:cubicBezTo>
                <a:cubicBezTo>
                  <a:pt x="384" y="68"/>
                  <a:pt x="382" y="79"/>
                  <a:pt x="375" y="85"/>
                </a:cubicBezTo>
                <a:cubicBezTo>
                  <a:pt x="361" y="98"/>
                  <a:pt x="327" y="117"/>
                  <a:pt x="327" y="117"/>
                </a:cubicBezTo>
                <a:cubicBezTo>
                  <a:pt x="311" y="141"/>
                  <a:pt x="295" y="165"/>
                  <a:pt x="279" y="189"/>
                </a:cubicBezTo>
                <a:cubicBezTo>
                  <a:pt x="274" y="196"/>
                  <a:pt x="276" y="206"/>
                  <a:pt x="271" y="213"/>
                </a:cubicBezTo>
                <a:cubicBezTo>
                  <a:pt x="242" y="257"/>
                  <a:pt x="138" y="288"/>
                  <a:pt x="87" y="301"/>
                </a:cubicBezTo>
                <a:cubicBezTo>
                  <a:pt x="0" y="359"/>
                  <a:pt x="69" y="452"/>
                  <a:pt x="143" y="477"/>
                </a:cubicBezTo>
                <a:cubicBezTo>
                  <a:pt x="193" y="515"/>
                  <a:pt x="166" y="492"/>
                  <a:pt x="223" y="549"/>
                </a:cubicBezTo>
                <a:cubicBezTo>
                  <a:pt x="235" y="561"/>
                  <a:pt x="255" y="560"/>
                  <a:pt x="271" y="565"/>
                </a:cubicBezTo>
                <a:cubicBezTo>
                  <a:pt x="366" y="597"/>
                  <a:pt x="401" y="591"/>
                  <a:pt x="519" y="597"/>
                </a:cubicBezTo>
                <a:cubicBezTo>
                  <a:pt x="583" y="592"/>
                  <a:pt x="650" y="591"/>
                  <a:pt x="711" y="565"/>
                </a:cubicBezTo>
                <a:cubicBezTo>
                  <a:pt x="722" y="560"/>
                  <a:pt x="732" y="553"/>
                  <a:pt x="743" y="549"/>
                </a:cubicBezTo>
                <a:cubicBezTo>
                  <a:pt x="759" y="543"/>
                  <a:pt x="791" y="533"/>
                  <a:pt x="791" y="533"/>
                </a:cubicBezTo>
                <a:cubicBezTo>
                  <a:pt x="868" y="539"/>
                  <a:pt x="939" y="552"/>
                  <a:pt x="1015" y="541"/>
                </a:cubicBezTo>
                <a:cubicBezTo>
                  <a:pt x="1066" y="490"/>
                  <a:pt x="1029" y="537"/>
                  <a:pt x="1047" y="413"/>
                </a:cubicBezTo>
                <a:cubicBezTo>
                  <a:pt x="1050" y="391"/>
                  <a:pt x="1063" y="349"/>
                  <a:pt x="1063" y="349"/>
                </a:cubicBezTo>
                <a:cubicBezTo>
                  <a:pt x="1049" y="265"/>
                  <a:pt x="1052" y="323"/>
                  <a:pt x="1007" y="269"/>
                </a:cubicBezTo>
                <a:cubicBezTo>
                  <a:pt x="973" y="228"/>
                  <a:pt x="913" y="161"/>
                  <a:pt x="871" y="133"/>
                </a:cubicBezTo>
                <a:cubicBezTo>
                  <a:pt x="839" y="112"/>
                  <a:pt x="824" y="95"/>
                  <a:pt x="807" y="6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7338" name="Text Box 234"/>
          <p:cNvSpPr txBox="1">
            <a:spLocks noChangeArrowheads="1"/>
          </p:cNvSpPr>
          <p:nvPr/>
        </p:nvSpPr>
        <p:spPr bwMode="auto">
          <a:xfrm>
            <a:off x="6080125" y="5299075"/>
            <a:ext cx="159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Observer Is</a:t>
            </a:r>
            <a:endParaRPr lang="en-AU"/>
          </a:p>
        </p:txBody>
      </p:sp>
      <p:sp>
        <p:nvSpPr>
          <p:cNvPr id="47339" name="Freeform 235"/>
          <p:cNvSpPr>
            <a:spLocks/>
          </p:cNvSpPr>
          <p:nvPr/>
        </p:nvSpPr>
        <p:spPr bwMode="auto">
          <a:xfrm>
            <a:off x="4838700" y="1765300"/>
            <a:ext cx="1147763" cy="917575"/>
          </a:xfrm>
          <a:custGeom>
            <a:avLst/>
            <a:gdLst>
              <a:gd name="T0" fmla="*/ 2147483647 w 723"/>
              <a:gd name="T1" fmla="*/ 2147483647 h 578"/>
              <a:gd name="T2" fmla="*/ 2147483647 w 723"/>
              <a:gd name="T3" fmla="*/ 2147483647 h 578"/>
              <a:gd name="T4" fmla="*/ 2147483647 w 723"/>
              <a:gd name="T5" fmla="*/ 2147483647 h 578"/>
              <a:gd name="T6" fmla="*/ 2147483647 w 723"/>
              <a:gd name="T7" fmla="*/ 2147483647 h 578"/>
              <a:gd name="T8" fmla="*/ 2147483647 w 723"/>
              <a:gd name="T9" fmla="*/ 2147483647 h 578"/>
              <a:gd name="T10" fmla="*/ 2147483647 w 723"/>
              <a:gd name="T11" fmla="*/ 2147483647 h 578"/>
              <a:gd name="T12" fmla="*/ 2147483647 w 723"/>
              <a:gd name="T13" fmla="*/ 2147483647 h 578"/>
              <a:gd name="T14" fmla="*/ 2147483647 w 723"/>
              <a:gd name="T15" fmla="*/ 2147483647 h 578"/>
              <a:gd name="T16" fmla="*/ 2147483647 w 723"/>
              <a:gd name="T17" fmla="*/ 2147483647 h 578"/>
              <a:gd name="T18" fmla="*/ 2147483647 w 723"/>
              <a:gd name="T19" fmla="*/ 2147483647 h 578"/>
              <a:gd name="T20" fmla="*/ 2147483647 w 723"/>
              <a:gd name="T21" fmla="*/ 2147483647 h 578"/>
              <a:gd name="T22" fmla="*/ 2147483647 w 723"/>
              <a:gd name="T23" fmla="*/ 2147483647 h 578"/>
              <a:gd name="T24" fmla="*/ 2147483647 w 723"/>
              <a:gd name="T25" fmla="*/ 2147483647 h 578"/>
              <a:gd name="T26" fmla="*/ 2147483647 w 723"/>
              <a:gd name="T27" fmla="*/ 2147483647 h 578"/>
              <a:gd name="T28" fmla="*/ 2147483647 w 723"/>
              <a:gd name="T29" fmla="*/ 2147483647 h 578"/>
              <a:gd name="T30" fmla="*/ 2147483647 w 723"/>
              <a:gd name="T31" fmla="*/ 2147483647 h 578"/>
              <a:gd name="T32" fmla="*/ 2147483647 w 723"/>
              <a:gd name="T33" fmla="*/ 2147483647 h 578"/>
              <a:gd name="T34" fmla="*/ 2147483647 w 723"/>
              <a:gd name="T35" fmla="*/ 2147483647 h 578"/>
              <a:gd name="T36" fmla="*/ 2147483647 w 723"/>
              <a:gd name="T37" fmla="*/ 2147483647 h 578"/>
              <a:gd name="T38" fmla="*/ 2147483647 w 723"/>
              <a:gd name="T39" fmla="*/ 2147483647 h 578"/>
              <a:gd name="T40" fmla="*/ 2147483647 w 723"/>
              <a:gd name="T41" fmla="*/ 2147483647 h 578"/>
              <a:gd name="T42" fmla="*/ 2147483647 w 723"/>
              <a:gd name="T43" fmla="*/ 2147483647 h 578"/>
              <a:gd name="T44" fmla="*/ 2147483647 w 723"/>
              <a:gd name="T45" fmla="*/ 2147483647 h 578"/>
              <a:gd name="T46" fmla="*/ 2147483647 w 723"/>
              <a:gd name="T47" fmla="*/ 2147483647 h 57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3"/>
              <a:gd name="T73" fmla="*/ 0 h 578"/>
              <a:gd name="T74" fmla="*/ 723 w 723"/>
              <a:gd name="T75" fmla="*/ 578 h 57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3" h="578">
                <a:moveTo>
                  <a:pt x="400" y="520"/>
                </a:moveTo>
                <a:cubicBezTo>
                  <a:pt x="437" y="495"/>
                  <a:pt x="466" y="491"/>
                  <a:pt x="512" y="480"/>
                </a:cubicBezTo>
                <a:cubicBezTo>
                  <a:pt x="523" y="477"/>
                  <a:pt x="533" y="475"/>
                  <a:pt x="544" y="472"/>
                </a:cubicBezTo>
                <a:cubicBezTo>
                  <a:pt x="555" y="469"/>
                  <a:pt x="576" y="464"/>
                  <a:pt x="576" y="464"/>
                </a:cubicBezTo>
                <a:cubicBezTo>
                  <a:pt x="635" y="405"/>
                  <a:pt x="610" y="424"/>
                  <a:pt x="648" y="368"/>
                </a:cubicBezTo>
                <a:cubicBezTo>
                  <a:pt x="656" y="338"/>
                  <a:pt x="673" y="318"/>
                  <a:pt x="680" y="288"/>
                </a:cubicBezTo>
                <a:cubicBezTo>
                  <a:pt x="693" y="235"/>
                  <a:pt x="709" y="182"/>
                  <a:pt x="720" y="128"/>
                </a:cubicBezTo>
                <a:cubicBezTo>
                  <a:pt x="717" y="88"/>
                  <a:pt x="723" y="47"/>
                  <a:pt x="712" y="8"/>
                </a:cubicBezTo>
                <a:cubicBezTo>
                  <a:pt x="710" y="0"/>
                  <a:pt x="696" y="14"/>
                  <a:pt x="688" y="16"/>
                </a:cubicBezTo>
                <a:cubicBezTo>
                  <a:pt x="677" y="19"/>
                  <a:pt x="667" y="21"/>
                  <a:pt x="656" y="24"/>
                </a:cubicBezTo>
                <a:cubicBezTo>
                  <a:pt x="614" y="37"/>
                  <a:pt x="570" y="50"/>
                  <a:pt x="528" y="64"/>
                </a:cubicBezTo>
                <a:cubicBezTo>
                  <a:pt x="488" y="61"/>
                  <a:pt x="448" y="63"/>
                  <a:pt x="408" y="56"/>
                </a:cubicBezTo>
                <a:cubicBezTo>
                  <a:pt x="399" y="54"/>
                  <a:pt x="393" y="44"/>
                  <a:pt x="384" y="40"/>
                </a:cubicBezTo>
                <a:cubicBezTo>
                  <a:pt x="359" y="29"/>
                  <a:pt x="331" y="23"/>
                  <a:pt x="304" y="16"/>
                </a:cubicBezTo>
                <a:cubicBezTo>
                  <a:pt x="296" y="28"/>
                  <a:pt x="268" y="77"/>
                  <a:pt x="248" y="88"/>
                </a:cubicBezTo>
                <a:cubicBezTo>
                  <a:pt x="233" y="96"/>
                  <a:pt x="200" y="104"/>
                  <a:pt x="200" y="104"/>
                </a:cubicBezTo>
                <a:cubicBezTo>
                  <a:pt x="145" y="159"/>
                  <a:pt x="165" y="133"/>
                  <a:pt x="136" y="176"/>
                </a:cubicBezTo>
                <a:cubicBezTo>
                  <a:pt x="133" y="213"/>
                  <a:pt x="134" y="251"/>
                  <a:pt x="128" y="288"/>
                </a:cubicBezTo>
                <a:cubicBezTo>
                  <a:pt x="123" y="319"/>
                  <a:pt x="80" y="368"/>
                  <a:pt x="80" y="368"/>
                </a:cubicBezTo>
                <a:cubicBezTo>
                  <a:pt x="68" y="416"/>
                  <a:pt x="50" y="459"/>
                  <a:pt x="32" y="504"/>
                </a:cubicBezTo>
                <a:cubicBezTo>
                  <a:pt x="26" y="520"/>
                  <a:pt x="21" y="536"/>
                  <a:pt x="16" y="552"/>
                </a:cubicBezTo>
                <a:cubicBezTo>
                  <a:pt x="13" y="560"/>
                  <a:pt x="0" y="578"/>
                  <a:pt x="8" y="576"/>
                </a:cubicBezTo>
                <a:cubicBezTo>
                  <a:pt x="80" y="558"/>
                  <a:pt x="51" y="567"/>
                  <a:pt x="96" y="552"/>
                </a:cubicBezTo>
                <a:cubicBezTo>
                  <a:pt x="199" y="563"/>
                  <a:pt x="305" y="567"/>
                  <a:pt x="400" y="52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7341" name="Text Box 237"/>
          <p:cNvSpPr txBox="1">
            <a:spLocks noChangeArrowheads="1"/>
          </p:cNvSpPr>
          <p:nvPr/>
        </p:nvSpPr>
        <p:spPr bwMode="auto">
          <a:xfrm>
            <a:off x="5013325" y="2022475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Hook Is</a:t>
            </a:r>
            <a:endParaRPr lang="en-AU"/>
          </a:p>
        </p:txBody>
      </p:sp>
      <p:sp>
        <p:nvSpPr>
          <p:cNvPr id="47342" name="Line 238"/>
          <p:cNvSpPr>
            <a:spLocks noChangeShapeType="1"/>
          </p:cNvSpPr>
          <p:nvPr/>
        </p:nvSpPr>
        <p:spPr bwMode="auto">
          <a:xfrm flipH="1" flipV="1">
            <a:off x="5410200" y="2514600"/>
            <a:ext cx="16002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2736" name="Line 239"/>
          <p:cNvSpPr>
            <a:spLocks noChangeShapeType="1"/>
          </p:cNvSpPr>
          <p:nvPr/>
        </p:nvSpPr>
        <p:spPr bwMode="auto">
          <a:xfrm flipV="1">
            <a:off x="7467600" y="10668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7344" name="Line 240"/>
          <p:cNvSpPr>
            <a:spLocks noChangeShapeType="1"/>
          </p:cNvSpPr>
          <p:nvPr/>
        </p:nvSpPr>
        <p:spPr bwMode="auto">
          <a:xfrm>
            <a:off x="6096000" y="3657600"/>
            <a:ext cx="76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7345" name="Line 241"/>
          <p:cNvSpPr>
            <a:spLocks noChangeShapeType="1"/>
          </p:cNvSpPr>
          <p:nvPr/>
        </p:nvSpPr>
        <p:spPr bwMode="auto">
          <a:xfrm>
            <a:off x="6096000" y="36576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7346" name="Line 242"/>
          <p:cNvSpPr>
            <a:spLocks noChangeShapeType="1"/>
          </p:cNvSpPr>
          <p:nvPr/>
        </p:nvSpPr>
        <p:spPr bwMode="auto">
          <a:xfrm flipH="1" flipV="1">
            <a:off x="0" y="3581400"/>
            <a:ext cx="14478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7347" name="Line 243"/>
          <p:cNvSpPr>
            <a:spLocks noChangeShapeType="1"/>
          </p:cNvSpPr>
          <p:nvPr/>
        </p:nvSpPr>
        <p:spPr bwMode="auto">
          <a:xfrm>
            <a:off x="685800" y="4419600"/>
            <a:ext cx="76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7348" name="Line 244"/>
          <p:cNvSpPr>
            <a:spLocks noChangeShapeType="1"/>
          </p:cNvSpPr>
          <p:nvPr/>
        </p:nvSpPr>
        <p:spPr bwMode="auto">
          <a:xfrm>
            <a:off x="685800" y="44196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7350" name="Rectangle 246"/>
          <p:cNvSpPr>
            <a:spLocks noChangeArrowheads="1"/>
          </p:cNvSpPr>
          <p:nvPr/>
        </p:nvSpPr>
        <p:spPr bwMode="auto">
          <a:xfrm>
            <a:off x="1828800" y="990600"/>
            <a:ext cx="26670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/>
              <a:t>COURSE</a:t>
            </a:r>
          </a:p>
          <a:p>
            <a:pPr algn="ctr"/>
            <a:endParaRPr lang="en-US" u="sng"/>
          </a:p>
          <a:p>
            <a:pPr algn="ctr"/>
            <a:r>
              <a:rPr lang="en-US"/>
              <a:t>Observer  Is.</a:t>
            </a:r>
          </a:p>
          <a:p>
            <a:pPr algn="ctr"/>
            <a:r>
              <a:rPr lang="en-US"/>
              <a:t>to</a:t>
            </a:r>
          </a:p>
          <a:p>
            <a:pPr algn="ctr"/>
            <a:r>
              <a:rPr lang="en-US"/>
              <a:t>Hook Is</a:t>
            </a:r>
          </a:p>
          <a:p>
            <a:pPr algn="ctr"/>
            <a:endParaRPr lang="en-US"/>
          </a:p>
          <a:p>
            <a:pPr algn="ctr"/>
            <a:r>
              <a:rPr lang="en-US"/>
              <a:t>270 + 45</a:t>
            </a:r>
          </a:p>
          <a:p>
            <a:pPr algn="ctr"/>
            <a:r>
              <a:rPr lang="en-US"/>
              <a:t>315</a:t>
            </a:r>
            <a:r>
              <a:rPr lang="en-US">
                <a:cs typeface="Times New Roman" charset="0"/>
              </a:rPr>
              <a:t>°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26" grpId="0" autoUpdateAnimBg="0"/>
      <p:bldP spid="47327" grpId="0" autoUpdateAnimBg="0"/>
      <p:bldP spid="47337" grpId="0" animBg="1"/>
      <p:bldP spid="47338" grpId="0" autoUpdateAnimBg="0"/>
      <p:bldP spid="47339" grpId="0" animBg="1"/>
      <p:bldP spid="47341" grpId="0" autoUpdateAnimBg="0"/>
      <p:bldP spid="47342" grpId="0" animBg="1"/>
      <p:bldP spid="47344" grpId="0" animBg="1"/>
      <p:bldP spid="47345" grpId="0" animBg="1"/>
      <p:bldP spid="47346" grpId="0" animBg="1"/>
      <p:bldP spid="47347" grpId="0" animBg="1"/>
      <p:bldP spid="47348" grpId="0" animBg="1"/>
      <p:bldP spid="4735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3696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3697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3698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3699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</a:t>
            </a:r>
            <a:endParaRPr lang="en-US" b="1"/>
          </a:p>
        </p:txBody>
      </p:sp>
      <p:sp>
        <p:nvSpPr>
          <p:cNvPr id="23700" name="Text Box 172"/>
          <p:cNvSpPr txBox="1">
            <a:spLocks noChangeArrowheads="1"/>
          </p:cNvSpPr>
          <p:nvPr/>
        </p:nvSpPr>
        <p:spPr bwMode="auto">
          <a:xfrm>
            <a:off x="1279525" y="289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</a:t>
            </a:r>
            <a:endParaRPr lang="en-US" b="1"/>
          </a:p>
        </p:txBody>
      </p:sp>
      <p:sp>
        <p:nvSpPr>
          <p:cNvPr id="23701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3702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3703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3704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23705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3706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3707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3708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3709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3710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3711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3712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3713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3714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3715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3716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23717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3718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3719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3720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3721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3722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23723" name="Text Box 195"/>
          <p:cNvSpPr txBox="1">
            <a:spLocks noChangeArrowheads="1"/>
          </p:cNvSpPr>
          <p:nvPr/>
        </p:nvSpPr>
        <p:spPr bwMode="auto">
          <a:xfrm>
            <a:off x="7467600" y="2209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3724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2</a:t>
            </a:r>
            <a:endParaRPr lang="en-US" b="1"/>
          </a:p>
        </p:txBody>
      </p:sp>
      <p:sp>
        <p:nvSpPr>
          <p:cNvPr id="23725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3</a:t>
            </a:r>
            <a:endParaRPr lang="en-US" b="1"/>
          </a:p>
        </p:txBody>
      </p:sp>
      <p:sp>
        <p:nvSpPr>
          <p:cNvPr id="23726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4</a:t>
            </a:r>
            <a:endParaRPr lang="en-US" b="1"/>
          </a:p>
        </p:txBody>
      </p:sp>
      <p:sp>
        <p:nvSpPr>
          <p:cNvPr id="23727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3728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23729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2</a:t>
            </a:r>
            <a:endParaRPr lang="en-US" b="1"/>
          </a:p>
        </p:txBody>
      </p:sp>
      <p:sp>
        <p:nvSpPr>
          <p:cNvPr id="23730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3</a:t>
            </a:r>
            <a:endParaRPr lang="en-US" b="1"/>
          </a:p>
        </p:txBody>
      </p:sp>
      <p:sp>
        <p:nvSpPr>
          <p:cNvPr id="23731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4</a:t>
            </a:r>
            <a:endParaRPr lang="en-US" b="1"/>
          </a:p>
        </p:txBody>
      </p:sp>
      <p:sp>
        <p:nvSpPr>
          <p:cNvPr id="23732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5</a:t>
            </a:r>
            <a:endParaRPr lang="en-US" b="1"/>
          </a:p>
        </p:txBody>
      </p:sp>
      <p:sp>
        <p:nvSpPr>
          <p:cNvPr id="23733" name="Text Box 205"/>
          <p:cNvSpPr txBox="1">
            <a:spLocks noChangeArrowheads="1"/>
          </p:cNvSpPr>
          <p:nvPr/>
        </p:nvSpPr>
        <p:spPr bwMode="auto">
          <a:xfrm>
            <a:off x="1295400" y="2327275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23734" name="Text Box 206"/>
          <p:cNvSpPr txBox="1">
            <a:spLocks noChangeArrowheads="1"/>
          </p:cNvSpPr>
          <p:nvPr/>
        </p:nvSpPr>
        <p:spPr bwMode="auto">
          <a:xfrm>
            <a:off x="1295400" y="18700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2</a:t>
            </a:r>
            <a:endParaRPr lang="en-US" b="1"/>
          </a:p>
        </p:txBody>
      </p:sp>
      <p:sp>
        <p:nvSpPr>
          <p:cNvPr id="23735" name="Text Box 207"/>
          <p:cNvSpPr txBox="1">
            <a:spLocks noChangeArrowheads="1"/>
          </p:cNvSpPr>
          <p:nvPr/>
        </p:nvSpPr>
        <p:spPr bwMode="auto">
          <a:xfrm>
            <a:off x="1295400" y="13366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3</a:t>
            </a:r>
            <a:endParaRPr lang="en-US" b="1"/>
          </a:p>
        </p:txBody>
      </p:sp>
      <p:sp>
        <p:nvSpPr>
          <p:cNvPr id="23736" name="Text Box 208"/>
          <p:cNvSpPr txBox="1">
            <a:spLocks noChangeArrowheads="1"/>
          </p:cNvSpPr>
          <p:nvPr/>
        </p:nvSpPr>
        <p:spPr bwMode="auto">
          <a:xfrm>
            <a:off x="1279525" y="803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4</a:t>
            </a:r>
            <a:endParaRPr lang="en-US" b="1"/>
          </a:p>
        </p:txBody>
      </p:sp>
      <p:sp>
        <p:nvSpPr>
          <p:cNvPr id="23737" name="Text Box 209"/>
          <p:cNvSpPr txBox="1">
            <a:spLocks noChangeArrowheads="1"/>
          </p:cNvSpPr>
          <p:nvPr/>
        </p:nvSpPr>
        <p:spPr bwMode="auto">
          <a:xfrm>
            <a:off x="1279525" y="3394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23738" name="Text Box 210"/>
          <p:cNvSpPr txBox="1">
            <a:spLocks noChangeArrowheads="1"/>
          </p:cNvSpPr>
          <p:nvPr/>
        </p:nvSpPr>
        <p:spPr bwMode="auto">
          <a:xfrm>
            <a:off x="1295400" y="39274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2</a:t>
            </a:r>
            <a:endParaRPr lang="en-US" b="1"/>
          </a:p>
        </p:txBody>
      </p:sp>
      <p:sp>
        <p:nvSpPr>
          <p:cNvPr id="23739" name="Text Box 211"/>
          <p:cNvSpPr txBox="1">
            <a:spLocks noChangeArrowheads="1"/>
          </p:cNvSpPr>
          <p:nvPr/>
        </p:nvSpPr>
        <p:spPr bwMode="auto">
          <a:xfrm>
            <a:off x="1279525" y="4384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3</a:t>
            </a:r>
            <a:endParaRPr lang="en-US" b="1"/>
          </a:p>
        </p:txBody>
      </p:sp>
      <p:sp>
        <p:nvSpPr>
          <p:cNvPr id="23740" name="Text Box 212"/>
          <p:cNvSpPr txBox="1">
            <a:spLocks noChangeArrowheads="1"/>
          </p:cNvSpPr>
          <p:nvPr/>
        </p:nvSpPr>
        <p:spPr bwMode="auto">
          <a:xfrm>
            <a:off x="1295400" y="49180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4</a:t>
            </a:r>
            <a:endParaRPr lang="en-US" b="1"/>
          </a:p>
        </p:txBody>
      </p:sp>
      <p:sp>
        <p:nvSpPr>
          <p:cNvPr id="23741" name="Text Box 213"/>
          <p:cNvSpPr txBox="1">
            <a:spLocks noChangeArrowheads="1"/>
          </p:cNvSpPr>
          <p:nvPr/>
        </p:nvSpPr>
        <p:spPr bwMode="auto">
          <a:xfrm>
            <a:off x="1279525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5</a:t>
            </a:r>
            <a:endParaRPr lang="en-US" b="1"/>
          </a:p>
        </p:txBody>
      </p:sp>
      <p:sp>
        <p:nvSpPr>
          <p:cNvPr id="23742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3743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23744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23745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746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747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23748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23749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750" name="Text Box 222"/>
          <p:cNvSpPr txBox="1">
            <a:spLocks noChangeArrowheads="1"/>
          </p:cNvSpPr>
          <p:nvPr/>
        </p:nvSpPr>
        <p:spPr bwMode="auto">
          <a:xfrm>
            <a:off x="6858000" y="4343400"/>
            <a:ext cx="45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3751" name="Text Box 223"/>
          <p:cNvSpPr txBox="1">
            <a:spLocks noChangeArrowheads="1"/>
          </p:cNvSpPr>
          <p:nvPr/>
        </p:nvSpPr>
        <p:spPr bwMode="auto">
          <a:xfrm>
            <a:off x="5257800" y="1738313"/>
            <a:ext cx="4730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3752" name="Text Box 224"/>
          <p:cNvSpPr txBox="1">
            <a:spLocks noChangeArrowheads="1"/>
          </p:cNvSpPr>
          <p:nvPr/>
        </p:nvSpPr>
        <p:spPr bwMode="auto">
          <a:xfrm>
            <a:off x="5965825" y="5554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3753" name="Text Box 225"/>
          <p:cNvSpPr txBox="1">
            <a:spLocks noChangeArrowheads="1"/>
          </p:cNvSpPr>
          <p:nvPr/>
        </p:nvSpPr>
        <p:spPr bwMode="auto">
          <a:xfrm>
            <a:off x="5394325" y="52228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endParaRPr lang="en-AU"/>
          </a:p>
        </p:txBody>
      </p:sp>
      <p:sp>
        <p:nvSpPr>
          <p:cNvPr id="23754" name="Text Box 226"/>
          <p:cNvSpPr txBox="1">
            <a:spLocks noChangeArrowheads="1"/>
          </p:cNvSpPr>
          <p:nvPr/>
        </p:nvSpPr>
        <p:spPr bwMode="auto">
          <a:xfrm>
            <a:off x="6156325" y="240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3755" name="Freeform 227"/>
          <p:cNvSpPr>
            <a:spLocks/>
          </p:cNvSpPr>
          <p:nvPr/>
        </p:nvSpPr>
        <p:spPr bwMode="auto">
          <a:xfrm>
            <a:off x="5716588" y="5122863"/>
            <a:ext cx="1692275" cy="947737"/>
          </a:xfrm>
          <a:custGeom>
            <a:avLst/>
            <a:gdLst>
              <a:gd name="T0" fmla="*/ 2147483647 w 1066"/>
              <a:gd name="T1" fmla="*/ 2147483647 h 597"/>
              <a:gd name="T2" fmla="*/ 2147483647 w 1066"/>
              <a:gd name="T3" fmla="*/ 2147483647 h 597"/>
              <a:gd name="T4" fmla="*/ 2147483647 w 1066"/>
              <a:gd name="T5" fmla="*/ 2147483647 h 597"/>
              <a:gd name="T6" fmla="*/ 2147483647 w 1066"/>
              <a:gd name="T7" fmla="*/ 2147483647 h 597"/>
              <a:gd name="T8" fmla="*/ 2147483647 w 1066"/>
              <a:gd name="T9" fmla="*/ 2147483647 h 597"/>
              <a:gd name="T10" fmla="*/ 2147483647 w 1066"/>
              <a:gd name="T11" fmla="*/ 2147483647 h 597"/>
              <a:gd name="T12" fmla="*/ 2147483647 w 1066"/>
              <a:gd name="T13" fmla="*/ 2147483647 h 597"/>
              <a:gd name="T14" fmla="*/ 2147483647 w 1066"/>
              <a:gd name="T15" fmla="*/ 2147483647 h 597"/>
              <a:gd name="T16" fmla="*/ 2147483647 w 1066"/>
              <a:gd name="T17" fmla="*/ 2147483647 h 597"/>
              <a:gd name="T18" fmla="*/ 2147483647 w 1066"/>
              <a:gd name="T19" fmla="*/ 2147483647 h 597"/>
              <a:gd name="T20" fmla="*/ 2147483647 w 1066"/>
              <a:gd name="T21" fmla="*/ 2147483647 h 597"/>
              <a:gd name="T22" fmla="*/ 2147483647 w 1066"/>
              <a:gd name="T23" fmla="*/ 2147483647 h 597"/>
              <a:gd name="T24" fmla="*/ 2147483647 w 1066"/>
              <a:gd name="T25" fmla="*/ 2147483647 h 597"/>
              <a:gd name="T26" fmla="*/ 2147483647 w 1066"/>
              <a:gd name="T27" fmla="*/ 2147483647 h 597"/>
              <a:gd name="T28" fmla="*/ 2147483647 w 1066"/>
              <a:gd name="T29" fmla="*/ 2147483647 h 597"/>
              <a:gd name="T30" fmla="*/ 2147483647 w 1066"/>
              <a:gd name="T31" fmla="*/ 2147483647 h 597"/>
              <a:gd name="T32" fmla="*/ 2147483647 w 1066"/>
              <a:gd name="T33" fmla="*/ 2147483647 h 597"/>
              <a:gd name="T34" fmla="*/ 2147483647 w 1066"/>
              <a:gd name="T35" fmla="*/ 2147483647 h 597"/>
              <a:gd name="T36" fmla="*/ 2147483647 w 1066"/>
              <a:gd name="T37" fmla="*/ 2147483647 h 597"/>
              <a:gd name="T38" fmla="*/ 2147483647 w 1066"/>
              <a:gd name="T39" fmla="*/ 2147483647 h 597"/>
              <a:gd name="T40" fmla="*/ 2147483647 w 1066"/>
              <a:gd name="T41" fmla="*/ 2147483647 h 597"/>
              <a:gd name="T42" fmla="*/ 2147483647 w 1066"/>
              <a:gd name="T43" fmla="*/ 2147483647 h 597"/>
              <a:gd name="T44" fmla="*/ 2147483647 w 1066"/>
              <a:gd name="T45" fmla="*/ 2147483647 h 59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66"/>
              <a:gd name="T70" fmla="*/ 0 h 597"/>
              <a:gd name="T71" fmla="*/ 1066 w 1066"/>
              <a:gd name="T72" fmla="*/ 597 h 59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66" h="597">
                <a:moveTo>
                  <a:pt x="807" y="61"/>
                </a:moveTo>
                <a:cubicBezTo>
                  <a:pt x="732" y="50"/>
                  <a:pt x="767" y="63"/>
                  <a:pt x="703" y="21"/>
                </a:cubicBezTo>
                <a:cubicBezTo>
                  <a:pt x="681" y="6"/>
                  <a:pt x="650" y="16"/>
                  <a:pt x="623" y="13"/>
                </a:cubicBezTo>
                <a:cubicBezTo>
                  <a:pt x="604" y="11"/>
                  <a:pt x="586" y="8"/>
                  <a:pt x="567" y="5"/>
                </a:cubicBezTo>
                <a:cubicBezTo>
                  <a:pt x="464" y="12"/>
                  <a:pt x="452" y="0"/>
                  <a:pt x="391" y="61"/>
                </a:cubicBezTo>
                <a:cubicBezTo>
                  <a:pt x="384" y="68"/>
                  <a:pt x="382" y="79"/>
                  <a:pt x="375" y="85"/>
                </a:cubicBezTo>
                <a:cubicBezTo>
                  <a:pt x="361" y="98"/>
                  <a:pt x="327" y="117"/>
                  <a:pt x="327" y="117"/>
                </a:cubicBezTo>
                <a:cubicBezTo>
                  <a:pt x="311" y="141"/>
                  <a:pt x="295" y="165"/>
                  <a:pt x="279" y="189"/>
                </a:cubicBezTo>
                <a:cubicBezTo>
                  <a:pt x="274" y="196"/>
                  <a:pt x="276" y="206"/>
                  <a:pt x="271" y="213"/>
                </a:cubicBezTo>
                <a:cubicBezTo>
                  <a:pt x="242" y="257"/>
                  <a:pt x="138" y="288"/>
                  <a:pt x="87" y="301"/>
                </a:cubicBezTo>
                <a:cubicBezTo>
                  <a:pt x="0" y="359"/>
                  <a:pt x="69" y="452"/>
                  <a:pt x="143" y="477"/>
                </a:cubicBezTo>
                <a:cubicBezTo>
                  <a:pt x="193" y="515"/>
                  <a:pt x="166" y="492"/>
                  <a:pt x="223" y="549"/>
                </a:cubicBezTo>
                <a:cubicBezTo>
                  <a:pt x="235" y="561"/>
                  <a:pt x="255" y="560"/>
                  <a:pt x="271" y="565"/>
                </a:cubicBezTo>
                <a:cubicBezTo>
                  <a:pt x="366" y="597"/>
                  <a:pt x="401" y="591"/>
                  <a:pt x="519" y="597"/>
                </a:cubicBezTo>
                <a:cubicBezTo>
                  <a:pt x="583" y="592"/>
                  <a:pt x="650" y="591"/>
                  <a:pt x="711" y="565"/>
                </a:cubicBezTo>
                <a:cubicBezTo>
                  <a:pt x="722" y="560"/>
                  <a:pt x="732" y="553"/>
                  <a:pt x="743" y="549"/>
                </a:cubicBezTo>
                <a:cubicBezTo>
                  <a:pt x="759" y="543"/>
                  <a:pt x="791" y="533"/>
                  <a:pt x="791" y="533"/>
                </a:cubicBezTo>
                <a:cubicBezTo>
                  <a:pt x="868" y="539"/>
                  <a:pt x="939" y="552"/>
                  <a:pt x="1015" y="541"/>
                </a:cubicBezTo>
                <a:cubicBezTo>
                  <a:pt x="1066" y="490"/>
                  <a:pt x="1029" y="537"/>
                  <a:pt x="1047" y="413"/>
                </a:cubicBezTo>
                <a:cubicBezTo>
                  <a:pt x="1050" y="391"/>
                  <a:pt x="1063" y="349"/>
                  <a:pt x="1063" y="349"/>
                </a:cubicBezTo>
                <a:cubicBezTo>
                  <a:pt x="1049" y="265"/>
                  <a:pt x="1052" y="323"/>
                  <a:pt x="1007" y="269"/>
                </a:cubicBezTo>
                <a:cubicBezTo>
                  <a:pt x="973" y="228"/>
                  <a:pt x="913" y="161"/>
                  <a:pt x="871" y="133"/>
                </a:cubicBezTo>
                <a:cubicBezTo>
                  <a:pt x="839" y="112"/>
                  <a:pt x="824" y="95"/>
                  <a:pt x="807" y="6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756" name="Text Box 228"/>
          <p:cNvSpPr txBox="1">
            <a:spLocks noChangeArrowheads="1"/>
          </p:cNvSpPr>
          <p:nvPr/>
        </p:nvSpPr>
        <p:spPr bwMode="auto">
          <a:xfrm>
            <a:off x="6080125" y="529907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Observer</a:t>
            </a:r>
            <a:endParaRPr lang="en-AU"/>
          </a:p>
        </p:txBody>
      </p:sp>
      <p:sp>
        <p:nvSpPr>
          <p:cNvPr id="23757" name="Freeform 229"/>
          <p:cNvSpPr>
            <a:spLocks/>
          </p:cNvSpPr>
          <p:nvPr/>
        </p:nvSpPr>
        <p:spPr bwMode="auto">
          <a:xfrm>
            <a:off x="4838700" y="1765300"/>
            <a:ext cx="1147763" cy="917575"/>
          </a:xfrm>
          <a:custGeom>
            <a:avLst/>
            <a:gdLst>
              <a:gd name="T0" fmla="*/ 2147483647 w 723"/>
              <a:gd name="T1" fmla="*/ 2147483647 h 578"/>
              <a:gd name="T2" fmla="*/ 2147483647 w 723"/>
              <a:gd name="T3" fmla="*/ 2147483647 h 578"/>
              <a:gd name="T4" fmla="*/ 2147483647 w 723"/>
              <a:gd name="T5" fmla="*/ 2147483647 h 578"/>
              <a:gd name="T6" fmla="*/ 2147483647 w 723"/>
              <a:gd name="T7" fmla="*/ 2147483647 h 578"/>
              <a:gd name="T8" fmla="*/ 2147483647 w 723"/>
              <a:gd name="T9" fmla="*/ 2147483647 h 578"/>
              <a:gd name="T10" fmla="*/ 2147483647 w 723"/>
              <a:gd name="T11" fmla="*/ 2147483647 h 578"/>
              <a:gd name="T12" fmla="*/ 2147483647 w 723"/>
              <a:gd name="T13" fmla="*/ 2147483647 h 578"/>
              <a:gd name="T14" fmla="*/ 2147483647 w 723"/>
              <a:gd name="T15" fmla="*/ 2147483647 h 578"/>
              <a:gd name="T16" fmla="*/ 2147483647 w 723"/>
              <a:gd name="T17" fmla="*/ 2147483647 h 578"/>
              <a:gd name="T18" fmla="*/ 2147483647 w 723"/>
              <a:gd name="T19" fmla="*/ 2147483647 h 578"/>
              <a:gd name="T20" fmla="*/ 2147483647 w 723"/>
              <a:gd name="T21" fmla="*/ 2147483647 h 578"/>
              <a:gd name="T22" fmla="*/ 2147483647 w 723"/>
              <a:gd name="T23" fmla="*/ 2147483647 h 578"/>
              <a:gd name="T24" fmla="*/ 2147483647 w 723"/>
              <a:gd name="T25" fmla="*/ 2147483647 h 578"/>
              <a:gd name="T26" fmla="*/ 2147483647 w 723"/>
              <a:gd name="T27" fmla="*/ 2147483647 h 578"/>
              <a:gd name="T28" fmla="*/ 2147483647 w 723"/>
              <a:gd name="T29" fmla="*/ 2147483647 h 578"/>
              <a:gd name="T30" fmla="*/ 2147483647 w 723"/>
              <a:gd name="T31" fmla="*/ 2147483647 h 578"/>
              <a:gd name="T32" fmla="*/ 2147483647 w 723"/>
              <a:gd name="T33" fmla="*/ 2147483647 h 578"/>
              <a:gd name="T34" fmla="*/ 2147483647 w 723"/>
              <a:gd name="T35" fmla="*/ 2147483647 h 578"/>
              <a:gd name="T36" fmla="*/ 2147483647 w 723"/>
              <a:gd name="T37" fmla="*/ 2147483647 h 578"/>
              <a:gd name="T38" fmla="*/ 2147483647 w 723"/>
              <a:gd name="T39" fmla="*/ 2147483647 h 578"/>
              <a:gd name="T40" fmla="*/ 2147483647 w 723"/>
              <a:gd name="T41" fmla="*/ 2147483647 h 578"/>
              <a:gd name="T42" fmla="*/ 2147483647 w 723"/>
              <a:gd name="T43" fmla="*/ 2147483647 h 578"/>
              <a:gd name="T44" fmla="*/ 2147483647 w 723"/>
              <a:gd name="T45" fmla="*/ 2147483647 h 578"/>
              <a:gd name="T46" fmla="*/ 2147483647 w 723"/>
              <a:gd name="T47" fmla="*/ 2147483647 h 57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3"/>
              <a:gd name="T73" fmla="*/ 0 h 578"/>
              <a:gd name="T74" fmla="*/ 723 w 723"/>
              <a:gd name="T75" fmla="*/ 578 h 57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3" h="578">
                <a:moveTo>
                  <a:pt x="400" y="520"/>
                </a:moveTo>
                <a:cubicBezTo>
                  <a:pt x="437" y="495"/>
                  <a:pt x="466" y="491"/>
                  <a:pt x="512" y="480"/>
                </a:cubicBezTo>
                <a:cubicBezTo>
                  <a:pt x="523" y="477"/>
                  <a:pt x="533" y="475"/>
                  <a:pt x="544" y="472"/>
                </a:cubicBezTo>
                <a:cubicBezTo>
                  <a:pt x="555" y="469"/>
                  <a:pt x="576" y="464"/>
                  <a:pt x="576" y="464"/>
                </a:cubicBezTo>
                <a:cubicBezTo>
                  <a:pt x="635" y="405"/>
                  <a:pt x="610" y="424"/>
                  <a:pt x="648" y="368"/>
                </a:cubicBezTo>
                <a:cubicBezTo>
                  <a:pt x="656" y="338"/>
                  <a:pt x="673" y="318"/>
                  <a:pt x="680" y="288"/>
                </a:cubicBezTo>
                <a:cubicBezTo>
                  <a:pt x="693" y="235"/>
                  <a:pt x="709" y="182"/>
                  <a:pt x="720" y="128"/>
                </a:cubicBezTo>
                <a:cubicBezTo>
                  <a:pt x="717" y="88"/>
                  <a:pt x="723" y="47"/>
                  <a:pt x="712" y="8"/>
                </a:cubicBezTo>
                <a:cubicBezTo>
                  <a:pt x="710" y="0"/>
                  <a:pt x="696" y="14"/>
                  <a:pt x="688" y="16"/>
                </a:cubicBezTo>
                <a:cubicBezTo>
                  <a:pt x="677" y="19"/>
                  <a:pt x="667" y="21"/>
                  <a:pt x="656" y="24"/>
                </a:cubicBezTo>
                <a:cubicBezTo>
                  <a:pt x="614" y="37"/>
                  <a:pt x="570" y="50"/>
                  <a:pt x="528" y="64"/>
                </a:cubicBezTo>
                <a:cubicBezTo>
                  <a:pt x="488" y="61"/>
                  <a:pt x="448" y="63"/>
                  <a:pt x="408" y="56"/>
                </a:cubicBezTo>
                <a:cubicBezTo>
                  <a:pt x="399" y="54"/>
                  <a:pt x="393" y="44"/>
                  <a:pt x="384" y="40"/>
                </a:cubicBezTo>
                <a:cubicBezTo>
                  <a:pt x="359" y="29"/>
                  <a:pt x="331" y="23"/>
                  <a:pt x="304" y="16"/>
                </a:cubicBezTo>
                <a:cubicBezTo>
                  <a:pt x="296" y="28"/>
                  <a:pt x="268" y="77"/>
                  <a:pt x="248" y="88"/>
                </a:cubicBezTo>
                <a:cubicBezTo>
                  <a:pt x="233" y="96"/>
                  <a:pt x="200" y="104"/>
                  <a:pt x="200" y="104"/>
                </a:cubicBezTo>
                <a:cubicBezTo>
                  <a:pt x="145" y="159"/>
                  <a:pt x="165" y="133"/>
                  <a:pt x="136" y="176"/>
                </a:cubicBezTo>
                <a:cubicBezTo>
                  <a:pt x="133" y="213"/>
                  <a:pt x="134" y="251"/>
                  <a:pt x="128" y="288"/>
                </a:cubicBezTo>
                <a:cubicBezTo>
                  <a:pt x="123" y="319"/>
                  <a:pt x="80" y="368"/>
                  <a:pt x="80" y="368"/>
                </a:cubicBezTo>
                <a:cubicBezTo>
                  <a:pt x="68" y="416"/>
                  <a:pt x="50" y="459"/>
                  <a:pt x="32" y="504"/>
                </a:cubicBezTo>
                <a:cubicBezTo>
                  <a:pt x="26" y="520"/>
                  <a:pt x="21" y="536"/>
                  <a:pt x="16" y="552"/>
                </a:cubicBezTo>
                <a:cubicBezTo>
                  <a:pt x="13" y="560"/>
                  <a:pt x="0" y="578"/>
                  <a:pt x="8" y="576"/>
                </a:cubicBezTo>
                <a:cubicBezTo>
                  <a:pt x="80" y="558"/>
                  <a:pt x="51" y="567"/>
                  <a:pt x="96" y="552"/>
                </a:cubicBezTo>
                <a:cubicBezTo>
                  <a:pt x="199" y="563"/>
                  <a:pt x="305" y="567"/>
                  <a:pt x="400" y="52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758" name="Text Box 230"/>
          <p:cNvSpPr txBox="1">
            <a:spLocks noChangeArrowheads="1"/>
          </p:cNvSpPr>
          <p:nvPr/>
        </p:nvSpPr>
        <p:spPr bwMode="auto">
          <a:xfrm>
            <a:off x="5105400" y="213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3759" name="Text Box 231"/>
          <p:cNvSpPr txBox="1">
            <a:spLocks noChangeArrowheads="1"/>
          </p:cNvSpPr>
          <p:nvPr/>
        </p:nvSpPr>
        <p:spPr bwMode="auto">
          <a:xfrm>
            <a:off x="5013325" y="2022475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Hook Is</a:t>
            </a:r>
            <a:endParaRPr lang="en-AU"/>
          </a:p>
        </p:txBody>
      </p:sp>
      <p:sp>
        <p:nvSpPr>
          <p:cNvPr id="23760" name="Line 232"/>
          <p:cNvSpPr>
            <a:spLocks noChangeShapeType="1"/>
          </p:cNvSpPr>
          <p:nvPr/>
        </p:nvSpPr>
        <p:spPr bwMode="auto">
          <a:xfrm flipH="1" flipV="1">
            <a:off x="5410200" y="2590800"/>
            <a:ext cx="16002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761" name="Line 233"/>
          <p:cNvSpPr>
            <a:spLocks noChangeShapeType="1"/>
          </p:cNvSpPr>
          <p:nvPr/>
        </p:nvSpPr>
        <p:spPr bwMode="auto">
          <a:xfrm flipV="1">
            <a:off x="7467600" y="10668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762" name="Line 234"/>
          <p:cNvSpPr>
            <a:spLocks noChangeShapeType="1"/>
          </p:cNvSpPr>
          <p:nvPr/>
        </p:nvSpPr>
        <p:spPr bwMode="auto">
          <a:xfrm>
            <a:off x="6096000" y="3733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763" name="Line 235"/>
          <p:cNvSpPr>
            <a:spLocks noChangeShapeType="1"/>
          </p:cNvSpPr>
          <p:nvPr/>
        </p:nvSpPr>
        <p:spPr bwMode="auto">
          <a:xfrm>
            <a:off x="6096000" y="37338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764" name="Text Box 236"/>
          <p:cNvSpPr txBox="1">
            <a:spLocks noChangeArrowheads="1"/>
          </p:cNvSpPr>
          <p:nvPr/>
        </p:nvSpPr>
        <p:spPr bwMode="auto">
          <a:xfrm>
            <a:off x="6613525" y="3775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pic>
        <p:nvPicPr>
          <p:cNvPr id="23765" name="Picture 237" descr="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495800"/>
            <a:ext cx="12573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766" name="Rectangle 238"/>
          <p:cNvSpPr>
            <a:spLocks noChangeArrowheads="1"/>
          </p:cNvSpPr>
          <p:nvPr/>
        </p:nvSpPr>
        <p:spPr bwMode="auto">
          <a:xfrm>
            <a:off x="1981200" y="1524000"/>
            <a:ext cx="25908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/>
              <a:t>Distance =</a:t>
            </a:r>
          </a:p>
          <a:p>
            <a:r>
              <a:rPr lang="en-US" b="1"/>
              <a:t>Time x Speed</a:t>
            </a:r>
          </a:p>
          <a:p>
            <a:endParaRPr lang="en-US" b="1"/>
          </a:p>
          <a:p>
            <a:r>
              <a:rPr lang="en-US" b="1"/>
              <a:t>          D = T x S</a:t>
            </a:r>
          </a:p>
          <a:p>
            <a:r>
              <a:rPr lang="en-US" b="1"/>
              <a:t>          T = D </a:t>
            </a:r>
            <a:r>
              <a:rPr lang="en-US" sz="3200" b="1"/>
              <a:t>/</a:t>
            </a:r>
            <a:r>
              <a:rPr lang="en-US" b="1"/>
              <a:t> S</a:t>
            </a:r>
          </a:p>
          <a:p>
            <a:r>
              <a:rPr lang="en-US" b="1"/>
              <a:t>          S = D </a:t>
            </a:r>
            <a:r>
              <a:rPr lang="en-US" sz="3200" b="1"/>
              <a:t>/</a:t>
            </a:r>
            <a:r>
              <a:rPr lang="en-US" b="1"/>
              <a:t> T</a:t>
            </a:r>
            <a:endParaRPr lang="en-A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Extract 1"/>
          <p:cNvSpPr/>
          <p:nvPr/>
        </p:nvSpPr>
        <p:spPr>
          <a:xfrm>
            <a:off x="1981200" y="1600200"/>
            <a:ext cx="4267200" cy="4114800"/>
          </a:xfrm>
          <a:prstGeom prst="flowChartExtra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>
            <a:off x="3048000" y="3657600"/>
            <a:ext cx="2133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</p:cNvCxnSpPr>
          <p:nvPr/>
        </p:nvCxnSpPr>
        <p:spPr>
          <a:xfrm flipV="1">
            <a:off x="4114800" y="3657600"/>
            <a:ext cx="0" cy="205740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3433763" y="2967038"/>
            <a:ext cx="16002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4000" b="1">
                <a:solidFill>
                  <a:srgbClr val="FFFF00"/>
                </a:solidFill>
              </a:rPr>
              <a:t>D</a:t>
            </a:r>
            <a:r>
              <a:rPr lang="en-AU">
                <a:solidFill>
                  <a:srgbClr val="FFFF00"/>
                </a:solidFill>
              </a:rPr>
              <a:t>istance</a:t>
            </a:r>
          </a:p>
        </p:txBody>
      </p:sp>
      <p:sp>
        <p:nvSpPr>
          <p:cNvPr id="24582" name="TextBox 11"/>
          <p:cNvSpPr txBox="1">
            <a:spLocks noChangeArrowheads="1"/>
          </p:cNvSpPr>
          <p:nvPr/>
        </p:nvSpPr>
        <p:spPr bwMode="auto">
          <a:xfrm>
            <a:off x="4267200" y="4495800"/>
            <a:ext cx="1295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000" b="1">
                <a:solidFill>
                  <a:srgbClr val="FFFF00"/>
                </a:solidFill>
              </a:rPr>
              <a:t>T</a:t>
            </a:r>
            <a:r>
              <a:rPr lang="en-AU">
                <a:solidFill>
                  <a:srgbClr val="FFFF00"/>
                </a:solidFill>
              </a:rPr>
              <a:t>ime</a:t>
            </a:r>
          </a:p>
        </p:txBody>
      </p:sp>
      <p:sp>
        <p:nvSpPr>
          <p:cNvPr id="24583" name="TextBox 12"/>
          <p:cNvSpPr txBox="1">
            <a:spLocks noChangeArrowheads="1"/>
          </p:cNvSpPr>
          <p:nvPr/>
        </p:nvSpPr>
        <p:spPr bwMode="auto">
          <a:xfrm>
            <a:off x="2514600" y="4518025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sz="4000" b="1">
                <a:solidFill>
                  <a:srgbClr val="FFFF00"/>
                </a:solidFill>
              </a:rPr>
              <a:t>S</a:t>
            </a:r>
            <a:r>
              <a:rPr lang="en-AU">
                <a:solidFill>
                  <a:srgbClr val="FFFF00"/>
                </a:solidFill>
              </a:rPr>
              <a:t>peed</a:t>
            </a:r>
          </a:p>
        </p:txBody>
      </p:sp>
      <p:sp>
        <p:nvSpPr>
          <p:cNvPr id="24584" name="Rectangle 238"/>
          <p:cNvSpPr>
            <a:spLocks noChangeArrowheads="1"/>
          </p:cNvSpPr>
          <p:nvPr/>
        </p:nvSpPr>
        <p:spPr bwMode="auto">
          <a:xfrm>
            <a:off x="5410200" y="1524000"/>
            <a:ext cx="373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/>
              <a:t>Distance = Speed x Time</a:t>
            </a:r>
          </a:p>
          <a:p>
            <a:endParaRPr lang="en-US" b="1"/>
          </a:p>
          <a:p>
            <a:r>
              <a:rPr lang="en-US" b="1"/>
              <a:t>            D = S x T</a:t>
            </a:r>
          </a:p>
          <a:p>
            <a:r>
              <a:rPr lang="en-US" b="1"/>
              <a:t>            S = D </a:t>
            </a:r>
            <a:r>
              <a:rPr lang="en-AU" b="1"/>
              <a:t>÷ T</a:t>
            </a:r>
          </a:p>
          <a:p>
            <a:r>
              <a:rPr lang="en-US" b="1"/>
              <a:t>	T = D </a:t>
            </a:r>
            <a:r>
              <a:rPr lang="en-AU" b="1"/>
              <a:t>÷ S</a:t>
            </a:r>
          </a:p>
          <a:p>
            <a:r>
              <a:rPr lang="en-US" b="1"/>
              <a:t> </a:t>
            </a:r>
            <a:endParaRPr lang="en-A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458200" cy="794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cs typeface="Times New Roman" charset="0"/>
              </a:rPr>
              <a:t>  To measure distance at sea always use NAUTICAL  MILES (nm)</a:t>
            </a:r>
            <a:endParaRPr lang="en-US" sz="2000" b="1" dirty="0">
              <a:cs typeface="Times New Roman" charset="0"/>
            </a:endParaRPr>
          </a:p>
          <a:p>
            <a:pPr algn="ctr">
              <a:defRPr/>
            </a:pPr>
            <a:endParaRPr lang="en-US" sz="2000" b="1" dirty="0">
              <a:cs typeface="Times New Roman" charset="0"/>
            </a:endParaRPr>
          </a:p>
          <a:p>
            <a:pPr>
              <a:defRPr/>
            </a:pPr>
            <a:r>
              <a:rPr lang="en-US" sz="2000" b="1" dirty="0">
                <a:cs typeface="Times New Roman" charset="0"/>
              </a:rPr>
              <a:t> </a:t>
            </a:r>
            <a:r>
              <a:rPr lang="en-US" sz="3200" b="1" dirty="0">
                <a:cs typeface="Times New Roman" charset="0"/>
              </a:rPr>
              <a:t>This is determined as follows:</a:t>
            </a:r>
            <a:endParaRPr lang="en-US" sz="1400" b="1" dirty="0">
              <a:cs typeface="Times New Roman" charset="0"/>
            </a:endParaRPr>
          </a:p>
          <a:p>
            <a:pPr>
              <a:buFontTx/>
              <a:buChar char="•"/>
              <a:defRPr/>
            </a:pPr>
            <a:endParaRPr lang="en-US" sz="1400" b="1" dirty="0"/>
          </a:p>
          <a:p>
            <a:pPr lvl="1">
              <a:buFontTx/>
              <a:buChar char="•"/>
              <a:defRPr/>
            </a:pPr>
            <a:r>
              <a:rPr lang="en-US" sz="3200" b="1" dirty="0">
                <a:cs typeface="Times New Roman" charset="0"/>
              </a:rPr>
              <a:t>1° latitude = 60 minutes (60’)</a:t>
            </a:r>
          </a:p>
          <a:p>
            <a:pPr lvl="1">
              <a:buFontTx/>
              <a:buChar char="•"/>
              <a:defRPr/>
            </a:pPr>
            <a:r>
              <a:rPr lang="en-US" sz="3200" b="1" dirty="0">
                <a:cs typeface="Times New Roman" charset="0"/>
              </a:rPr>
              <a:t>1’ minute = 1 nautical mile (1 nm)</a:t>
            </a:r>
          </a:p>
          <a:p>
            <a:pPr lvl="1">
              <a:buFontTx/>
              <a:buChar char="•"/>
              <a:defRPr/>
            </a:pPr>
            <a:r>
              <a:rPr lang="en-US" sz="3200" b="1" dirty="0">
                <a:cs typeface="Times New Roman" charset="0"/>
              </a:rPr>
              <a:t>1° of latitude = 60 nm</a:t>
            </a:r>
            <a:endParaRPr lang="en-US" sz="2000" b="1" dirty="0">
              <a:cs typeface="Times New Roman" charset="0"/>
            </a:endParaRPr>
          </a:p>
          <a:p>
            <a:pPr lvl="1">
              <a:buFontTx/>
              <a:buChar char="•"/>
              <a:defRPr/>
            </a:pPr>
            <a:endParaRPr lang="en-US" sz="2000" b="1" dirty="0">
              <a:cs typeface="Times New Roman" charset="0"/>
            </a:endParaRPr>
          </a:p>
          <a:p>
            <a:pPr marL="1720850" lvl="1" indent="-1263650">
              <a:defRPr/>
            </a:pPr>
            <a:r>
              <a:rPr lang="en-US" sz="3200" b="1" dirty="0">
                <a:solidFill>
                  <a:srgbClr val="FFFF00"/>
                </a:solidFill>
                <a:cs typeface="Times New Roman" charset="0"/>
              </a:rPr>
              <a:t>Speed</a:t>
            </a:r>
            <a:r>
              <a:rPr lang="en-US" sz="3200" b="1" dirty="0">
                <a:solidFill>
                  <a:schemeClr val="bg1"/>
                </a:solidFill>
                <a:cs typeface="Times New Roman" charset="0"/>
              </a:rPr>
              <a:t>: i</a:t>
            </a:r>
            <a:r>
              <a:rPr lang="en-US" sz="3200" b="1" dirty="0">
                <a:solidFill>
                  <a:srgbClr val="000000"/>
                </a:solidFill>
                <a:cs typeface="Times New Roman" charset="0"/>
              </a:rPr>
              <a:t>s measured in nm</a:t>
            </a:r>
            <a:r>
              <a:rPr lang="en-AU" sz="3200" b="1" dirty="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cs typeface="Times New Roman" charset="0"/>
              </a:rPr>
              <a:t>per</a:t>
            </a:r>
            <a:r>
              <a:rPr lang="en-AU" sz="3200" b="1" dirty="0">
                <a:solidFill>
                  <a:srgbClr val="000000"/>
                </a:solidFill>
                <a:cs typeface="Times New Roman" charset="0"/>
              </a:rPr>
              <a:t> hour (nm/hr),  which is more often called knots (</a:t>
            </a:r>
            <a:r>
              <a:rPr lang="en-AU" sz="3200" b="1" dirty="0" err="1">
                <a:solidFill>
                  <a:srgbClr val="000000"/>
                </a:solidFill>
                <a:cs typeface="Times New Roman" charset="0"/>
              </a:rPr>
              <a:t>kts</a:t>
            </a:r>
            <a:r>
              <a:rPr lang="en-AU" sz="3200" b="1" dirty="0">
                <a:solidFill>
                  <a:srgbClr val="000000"/>
                </a:solidFill>
                <a:cs typeface="Times New Roman" charset="0"/>
              </a:rPr>
              <a:t>). </a:t>
            </a:r>
            <a:endParaRPr lang="en-US" sz="3200" b="1" dirty="0">
              <a:solidFill>
                <a:srgbClr val="000000"/>
              </a:solidFill>
              <a:cs typeface="Times New Roman" charset="0"/>
            </a:endParaRPr>
          </a:p>
          <a:p>
            <a:pPr lvl="1">
              <a:defRPr/>
            </a:pPr>
            <a:r>
              <a:rPr lang="en-US" sz="3200" b="1" dirty="0">
                <a:solidFill>
                  <a:srgbClr val="000000"/>
                </a:solidFill>
                <a:cs typeface="Times New Roman" charset="0"/>
              </a:rPr>
              <a:t>… a vessel that is travelling at 7 nm/hr</a:t>
            </a:r>
          </a:p>
          <a:p>
            <a:pPr lvl="1">
              <a:defRPr/>
            </a:pPr>
            <a:r>
              <a:rPr lang="en-US" sz="3200" b="1" dirty="0">
                <a:solidFill>
                  <a:srgbClr val="000000"/>
                </a:solidFill>
                <a:cs typeface="Times New Roman" charset="0"/>
              </a:rPr>
              <a:t>	   is usually said to be doing 7 </a:t>
            </a:r>
            <a:r>
              <a:rPr lang="en-US" sz="3200" b="1" dirty="0" err="1">
                <a:solidFill>
                  <a:srgbClr val="000000"/>
                </a:solidFill>
                <a:cs typeface="Times New Roman" charset="0"/>
              </a:rPr>
              <a:t>kts</a:t>
            </a:r>
            <a:r>
              <a:rPr lang="en-AU" sz="3200" dirty="0">
                <a:solidFill>
                  <a:srgbClr val="000000"/>
                </a:solidFill>
                <a:cs typeface="Times New Roman" charset="0"/>
              </a:rPr>
              <a:t/>
            </a:r>
            <a:br>
              <a:rPr lang="en-AU" sz="3200" dirty="0">
                <a:solidFill>
                  <a:srgbClr val="000000"/>
                </a:solidFill>
                <a:cs typeface="Times New Roman" charset="0"/>
              </a:rPr>
            </a:br>
            <a:endParaRPr lang="en-AU" sz="3200" dirty="0">
              <a:cs typeface="Times New Roman" charset="0"/>
            </a:endParaRPr>
          </a:p>
          <a:p>
            <a:pPr lvl="1">
              <a:buFontTx/>
              <a:buChar char="•"/>
              <a:defRPr/>
            </a:pPr>
            <a:endParaRPr lang="en-US" sz="3200" dirty="0">
              <a:cs typeface="Times New Roman" charset="0"/>
            </a:endParaRPr>
          </a:p>
          <a:p>
            <a:pPr lvl="1">
              <a:buFontTx/>
              <a:buChar char="•"/>
              <a:defRPr/>
            </a:pPr>
            <a:endParaRPr lang="en-US" dirty="0">
              <a:cs typeface="Times New Roman" charset="0"/>
            </a:endParaRP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6768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6769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6770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6771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6772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6773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6774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26775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6776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6777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6778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6779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6780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6781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6782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6783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6784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6785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6786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26787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6788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6789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6790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6791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6792" name="Oval 214"/>
          <p:cNvSpPr>
            <a:spLocks noChangeArrowheads="1"/>
          </p:cNvSpPr>
          <p:nvPr/>
        </p:nvSpPr>
        <p:spPr bwMode="auto">
          <a:xfrm>
            <a:off x="468313" y="3540125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6793" name="Text Box 215"/>
          <p:cNvSpPr txBox="1">
            <a:spLocks noChangeArrowheads="1"/>
          </p:cNvSpPr>
          <p:nvPr/>
        </p:nvSpPr>
        <p:spPr bwMode="auto">
          <a:xfrm>
            <a:off x="511175" y="3135313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26794" name="Line 218"/>
          <p:cNvSpPr>
            <a:spLocks noChangeShapeType="1"/>
          </p:cNvSpPr>
          <p:nvPr/>
        </p:nvSpPr>
        <p:spPr bwMode="auto">
          <a:xfrm>
            <a:off x="468313" y="38449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795" name="Text Box 219"/>
          <p:cNvSpPr txBox="1">
            <a:spLocks noChangeArrowheads="1"/>
          </p:cNvSpPr>
          <p:nvPr/>
        </p:nvSpPr>
        <p:spPr bwMode="auto">
          <a:xfrm>
            <a:off x="555625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26796" name="Text Box 220"/>
          <p:cNvSpPr txBox="1">
            <a:spLocks noChangeArrowheads="1"/>
          </p:cNvSpPr>
          <p:nvPr/>
        </p:nvSpPr>
        <p:spPr bwMode="auto">
          <a:xfrm>
            <a:off x="33338" y="3597275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26797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798" name="Text Box 222"/>
          <p:cNvSpPr txBox="1">
            <a:spLocks noChangeArrowheads="1"/>
          </p:cNvSpPr>
          <p:nvPr/>
        </p:nvSpPr>
        <p:spPr bwMode="auto">
          <a:xfrm>
            <a:off x="6858000" y="4343400"/>
            <a:ext cx="45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6799" name="Text Box 223"/>
          <p:cNvSpPr txBox="1">
            <a:spLocks noChangeArrowheads="1"/>
          </p:cNvSpPr>
          <p:nvPr/>
        </p:nvSpPr>
        <p:spPr bwMode="auto">
          <a:xfrm>
            <a:off x="5257800" y="1738313"/>
            <a:ext cx="4730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6800" name="Text Box 224"/>
          <p:cNvSpPr txBox="1">
            <a:spLocks noChangeArrowheads="1"/>
          </p:cNvSpPr>
          <p:nvPr/>
        </p:nvSpPr>
        <p:spPr bwMode="auto">
          <a:xfrm>
            <a:off x="5965825" y="5554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6801" name="Text Box 225"/>
          <p:cNvSpPr txBox="1">
            <a:spLocks noChangeArrowheads="1"/>
          </p:cNvSpPr>
          <p:nvPr/>
        </p:nvSpPr>
        <p:spPr bwMode="auto">
          <a:xfrm>
            <a:off x="5394325" y="52228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endParaRPr lang="en-AU"/>
          </a:p>
        </p:txBody>
      </p:sp>
      <p:sp>
        <p:nvSpPr>
          <p:cNvPr id="26802" name="Text Box 226"/>
          <p:cNvSpPr txBox="1">
            <a:spLocks noChangeArrowheads="1"/>
          </p:cNvSpPr>
          <p:nvPr/>
        </p:nvSpPr>
        <p:spPr bwMode="auto">
          <a:xfrm>
            <a:off x="6156325" y="240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6803" name="Freeform 227"/>
          <p:cNvSpPr>
            <a:spLocks/>
          </p:cNvSpPr>
          <p:nvPr/>
        </p:nvSpPr>
        <p:spPr bwMode="auto">
          <a:xfrm>
            <a:off x="5716588" y="5122863"/>
            <a:ext cx="1692275" cy="947737"/>
          </a:xfrm>
          <a:custGeom>
            <a:avLst/>
            <a:gdLst>
              <a:gd name="T0" fmla="*/ 2147483647 w 1066"/>
              <a:gd name="T1" fmla="*/ 2147483647 h 597"/>
              <a:gd name="T2" fmla="*/ 2147483647 w 1066"/>
              <a:gd name="T3" fmla="*/ 2147483647 h 597"/>
              <a:gd name="T4" fmla="*/ 2147483647 w 1066"/>
              <a:gd name="T5" fmla="*/ 2147483647 h 597"/>
              <a:gd name="T6" fmla="*/ 2147483647 w 1066"/>
              <a:gd name="T7" fmla="*/ 2147483647 h 597"/>
              <a:gd name="T8" fmla="*/ 2147483647 w 1066"/>
              <a:gd name="T9" fmla="*/ 2147483647 h 597"/>
              <a:gd name="T10" fmla="*/ 2147483647 w 1066"/>
              <a:gd name="T11" fmla="*/ 2147483647 h 597"/>
              <a:gd name="T12" fmla="*/ 2147483647 w 1066"/>
              <a:gd name="T13" fmla="*/ 2147483647 h 597"/>
              <a:gd name="T14" fmla="*/ 2147483647 w 1066"/>
              <a:gd name="T15" fmla="*/ 2147483647 h 597"/>
              <a:gd name="T16" fmla="*/ 2147483647 w 1066"/>
              <a:gd name="T17" fmla="*/ 2147483647 h 597"/>
              <a:gd name="T18" fmla="*/ 2147483647 w 1066"/>
              <a:gd name="T19" fmla="*/ 2147483647 h 597"/>
              <a:gd name="T20" fmla="*/ 2147483647 w 1066"/>
              <a:gd name="T21" fmla="*/ 2147483647 h 597"/>
              <a:gd name="T22" fmla="*/ 2147483647 w 1066"/>
              <a:gd name="T23" fmla="*/ 2147483647 h 597"/>
              <a:gd name="T24" fmla="*/ 2147483647 w 1066"/>
              <a:gd name="T25" fmla="*/ 2147483647 h 597"/>
              <a:gd name="T26" fmla="*/ 2147483647 w 1066"/>
              <a:gd name="T27" fmla="*/ 2147483647 h 597"/>
              <a:gd name="T28" fmla="*/ 2147483647 w 1066"/>
              <a:gd name="T29" fmla="*/ 2147483647 h 597"/>
              <a:gd name="T30" fmla="*/ 2147483647 w 1066"/>
              <a:gd name="T31" fmla="*/ 2147483647 h 597"/>
              <a:gd name="T32" fmla="*/ 2147483647 w 1066"/>
              <a:gd name="T33" fmla="*/ 2147483647 h 597"/>
              <a:gd name="T34" fmla="*/ 2147483647 w 1066"/>
              <a:gd name="T35" fmla="*/ 2147483647 h 597"/>
              <a:gd name="T36" fmla="*/ 2147483647 w 1066"/>
              <a:gd name="T37" fmla="*/ 2147483647 h 597"/>
              <a:gd name="T38" fmla="*/ 2147483647 w 1066"/>
              <a:gd name="T39" fmla="*/ 2147483647 h 597"/>
              <a:gd name="T40" fmla="*/ 2147483647 w 1066"/>
              <a:gd name="T41" fmla="*/ 2147483647 h 597"/>
              <a:gd name="T42" fmla="*/ 2147483647 w 1066"/>
              <a:gd name="T43" fmla="*/ 2147483647 h 597"/>
              <a:gd name="T44" fmla="*/ 2147483647 w 1066"/>
              <a:gd name="T45" fmla="*/ 2147483647 h 59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66"/>
              <a:gd name="T70" fmla="*/ 0 h 597"/>
              <a:gd name="T71" fmla="*/ 1066 w 1066"/>
              <a:gd name="T72" fmla="*/ 597 h 59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66" h="597">
                <a:moveTo>
                  <a:pt x="807" y="61"/>
                </a:moveTo>
                <a:cubicBezTo>
                  <a:pt x="732" y="50"/>
                  <a:pt x="767" y="63"/>
                  <a:pt x="703" y="21"/>
                </a:cubicBezTo>
                <a:cubicBezTo>
                  <a:pt x="681" y="6"/>
                  <a:pt x="650" y="16"/>
                  <a:pt x="623" y="13"/>
                </a:cubicBezTo>
                <a:cubicBezTo>
                  <a:pt x="604" y="11"/>
                  <a:pt x="586" y="8"/>
                  <a:pt x="567" y="5"/>
                </a:cubicBezTo>
                <a:cubicBezTo>
                  <a:pt x="464" y="12"/>
                  <a:pt x="452" y="0"/>
                  <a:pt x="391" y="61"/>
                </a:cubicBezTo>
                <a:cubicBezTo>
                  <a:pt x="384" y="68"/>
                  <a:pt x="382" y="79"/>
                  <a:pt x="375" y="85"/>
                </a:cubicBezTo>
                <a:cubicBezTo>
                  <a:pt x="361" y="98"/>
                  <a:pt x="327" y="117"/>
                  <a:pt x="327" y="117"/>
                </a:cubicBezTo>
                <a:cubicBezTo>
                  <a:pt x="311" y="141"/>
                  <a:pt x="295" y="165"/>
                  <a:pt x="279" y="189"/>
                </a:cubicBezTo>
                <a:cubicBezTo>
                  <a:pt x="274" y="196"/>
                  <a:pt x="276" y="206"/>
                  <a:pt x="271" y="213"/>
                </a:cubicBezTo>
                <a:cubicBezTo>
                  <a:pt x="242" y="257"/>
                  <a:pt x="138" y="288"/>
                  <a:pt x="87" y="301"/>
                </a:cubicBezTo>
                <a:cubicBezTo>
                  <a:pt x="0" y="359"/>
                  <a:pt x="69" y="452"/>
                  <a:pt x="143" y="477"/>
                </a:cubicBezTo>
                <a:cubicBezTo>
                  <a:pt x="193" y="515"/>
                  <a:pt x="166" y="492"/>
                  <a:pt x="223" y="549"/>
                </a:cubicBezTo>
                <a:cubicBezTo>
                  <a:pt x="235" y="561"/>
                  <a:pt x="255" y="560"/>
                  <a:pt x="271" y="565"/>
                </a:cubicBezTo>
                <a:cubicBezTo>
                  <a:pt x="366" y="597"/>
                  <a:pt x="401" y="591"/>
                  <a:pt x="519" y="597"/>
                </a:cubicBezTo>
                <a:cubicBezTo>
                  <a:pt x="583" y="592"/>
                  <a:pt x="650" y="591"/>
                  <a:pt x="711" y="565"/>
                </a:cubicBezTo>
                <a:cubicBezTo>
                  <a:pt x="722" y="560"/>
                  <a:pt x="732" y="553"/>
                  <a:pt x="743" y="549"/>
                </a:cubicBezTo>
                <a:cubicBezTo>
                  <a:pt x="759" y="543"/>
                  <a:pt x="791" y="533"/>
                  <a:pt x="791" y="533"/>
                </a:cubicBezTo>
                <a:cubicBezTo>
                  <a:pt x="868" y="539"/>
                  <a:pt x="939" y="552"/>
                  <a:pt x="1015" y="541"/>
                </a:cubicBezTo>
                <a:cubicBezTo>
                  <a:pt x="1066" y="490"/>
                  <a:pt x="1029" y="537"/>
                  <a:pt x="1047" y="413"/>
                </a:cubicBezTo>
                <a:cubicBezTo>
                  <a:pt x="1050" y="391"/>
                  <a:pt x="1063" y="349"/>
                  <a:pt x="1063" y="349"/>
                </a:cubicBezTo>
                <a:cubicBezTo>
                  <a:pt x="1049" y="265"/>
                  <a:pt x="1052" y="323"/>
                  <a:pt x="1007" y="269"/>
                </a:cubicBezTo>
                <a:cubicBezTo>
                  <a:pt x="973" y="228"/>
                  <a:pt x="913" y="161"/>
                  <a:pt x="871" y="133"/>
                </a:cubicBezTo>
                <a:cubicBezTo>
                  <a:pt x="839" y="112"/>
                  <a:pt x="824" y="95"/>
                  <a:pt x="807" y="6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804" name="Text Box 228"/>
          <p:cNvSpPr txBox="1">
            <a:spLocks noChangeArrowheads="1"/>
          </p:cNvSpPr>
          <p:nvPr/>
        </p:nvSpPr>
        <p:spPr bwMode="auto">
          <a:xfrm>
            <a:off x="6080125" y="529907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Observer</a:t>
            </a:r>
            <a:endParaRPr lang="en-AU"/>
          </a:p>
        </p:txBody>
      </p:sp>
      <p:sp>
        <p:nvSpPr>
          <p:cNvPr id="26805" name="Freeform 229"/>
          <p:cNvSpPr>
            <a:spLocks/>
          </p:cNvSpPr>
          <p:nvPr/>
        </p:nvSpPr>
        <p:spPr bwMode="auto">
          <a:xfrm>
            <a:off x="4838700" y="1765300"/>
            <a:ext cx="1147763" cy="917575"/>
          </a:xfrm>
          <a:custGeom>
            <a:avLst/>
            <a:gdLst>
              <a:gd name="T0" fmla="*/ 2147483647 w 723"/>
              <a:gd name="T1" fmla="*/ 2147483647 h 578"/>
              <a:gd name="T2" fmla="*/ 2147483647 w 723"/>
              <a:gd name="T3" fmla="*/ 2147483647 h 578"/>
              <a:gd name="T4" fmla="*/ 2147483647 w 723"/>
              <a:gd name="T5" fmla="*/ 2147483647 h 578"/>
              <a:gd name="T6" fmla="*/ 2147483647 w 723"/>
              <a:gd name="T7" fmla="*/ 2147483647 h 578"/>
              <a:gd name="T8" fmla="*/ 2147483647 w 723"/>
              <a:gd name="T9" fmla="*/ 2147483647 h 578"/>
              <a:gd name="T10" fmla="*/ 2147483647 w 723"/>
              <a:gd name="T11" fmla="*/ 2147483647 h 578"/>
              <a:gd name="T12" fmla="*/ 2147483647 w 723"/>
              <a:gd name="T13" fmla="*/ 2147483647 h 578"/>
              <a:gd name="T14" fmla="*/ 2147483647 w 723"/>
              <a:gd name="T15" fmla="*/ 2147483647 h 578"/>
              <a:gd name="T16" fmla="*/ 2147483647 w 723"/>
              <a:gd name="T17" fmla="*/ 2147483647 h 578"/>
              <a:gd name="T18" fmla="*/ 2147483647 w 723"/>
              <a:gd name="T19" fmla="*/ 2147483647 h 578"/>
              <a:gd name="T20" fmla="*/ 2147483647 w 723"/>
              <a:gd name="T21" fmla="*/ 2147483647 h 578"/>
              <a:gd name="T22" fmla="*/ 2147483647 w 723"/>
              <a:gd name="T23" fmla="*/ 2147483647 h 578"/>
              <a:gd name="T24" fmla="*/ 2147483647 w 723"/>
              <a:gd name="T25" fmla="*/ 2147483647 h 578"/>
              <a:gd name="T26" fmla="*/ 2147483647 w 723"/>
              <a:gd name="T27" fmla="*/ 2147483647 h 578"/>
              <a:gd name="T28" fmla="*/ 2147483647 w 723"/>
              <a:gd name="T29" fmla="*/ 2147483647 h 578"/>
              <a:gd name="T30" fmla="*/ 2147483647 w 723"/>
              <a:gd name="T31" fmla="*/ 2147483647 h 578"/>
              <a:gd name="T32" fmla="*/ 2147483647 w 723"/>
              <a:gd name="T33" fmla="*/ 2147483647 h 578"/>
              <a:gd name="T34" fmla="*/ 2147483647 w 723"/>
              <a:gd name="T35" fmla="*/ 2147483647 h 578"/>
              <a:gd name="T36" fmla="*/ 2147483647 w 723"/>
              <a:gd name="T37" fmla="*/ 2147483647 h 578"/>
              <a:gd name="T38" fmla="*/ 2147483647 w 723"/>
              <a:gd name="T39" fmla="*/ 2147483647 h 578"/>
              <a:gd name="T40" fmla="*/ 2147483647 w 723"/>
              <a:gd name="T41" fmla="*/ 2147483647 h 578"/>
              <a:gd name="T42" fmla="*/ 2147483647 w 723"/>
              <a:gd name="T43" fmla="*/ 2147483647 h 578"/>
              <a:gd name="T44" fmla="*/ 2147483647 w 723"/>
              <a:gd name="T45" fmla="*/ 2147483647 h 578"/>
              <a:gd name="T46" fmla="*/ 2147483647 w 723"/>
              <a:gd name="T47" fmla="*/ 2147483647 h 57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3"/>
              <a:gd name="T73" fmla="*/ 0 h 578"/>
              <a:gd name="T74" fmla="*/ 723 w 723"/>
              <a:gd name="T75" fmla="*/ 578 h 57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3" h="578">
                <a:moveTo>
                  <a:pt x="400" y="520"/>
                </a:moveTo>
                <a:cubicBezTo>
                  <a:pt x="437" y="495"/>
                  <a:pt x="466" y="491"/>
                  <a:pt x="512" y="480"/>
                </a:cubicBezTo>
                <a:cubicBezTo>
                  <a:pt x="523" y="477"/>
                  <a:pt x="533" y="475"/>
                  <a:pt x="544" y="472"/>
                </a:cubicBezTo>
                <a:cubicBezTo>
                  <a:pt x="555" y="469"/>
                  <a:pt x="576" y="464"/>
                  <a:pt x="576" y="464"/>
                </a:cubicBezTo>
                <a:cubicBezTo>
                  <a:pt x="635" y="405"/>
                  <a:pt x="610" y="424"/>
                  <a:pt x="648" y="368"/>
                </a:cubicBezTo>
                <a:cubicBezTo>
                  <a:pt x="656" y="338"/>
                  <a:pt x="673" y="318"/>
                  <a:pt x="680" y="288"/>
                </a:cubicBezTo>
                <a:cubicBezTo>
                  <a:pt x="693" y="235"/>
                  <a:pt x="709" y="182"/>
                  <a:pt x="720" y="128"/>
                </a:cubicBezTo>
                <a:cubicBezTo>
                  <a:pt x="717" y="88"/>
                  <a:pt x="723" y="47"/>
                  <a:pt x="712" y="8"/>
                </a:cubicBezTo>
                <a:cubicBezTo>
                  <a:pt x="710" y="0"/>
                  <a:pt x="696" y="14"/>
                  <a:pt x="688" y="16"/>
                </a:cubicBezTo>
                <a:cubicBezTo>
                  <a:pt x="677" y="19"/>
                  <a:pt x="667" y="21"/>
                  <a:pt x="656" y="24"/>
                </a:cubicBezTo>
                <a:cubicBezTo>
                  <a:pt x="614" y="37"/>
                  <a:pt x="570" y="50"/>
                  <a:pt x="528" y="64"/>
                </a:cubicBezTo>
                <a:cubicBezTo>
                  <a:pt x="488" y="61"/>
                  <a:pt x="448" y="63"/>
                  <a:pt x="408" y="56"/>
                </a:cubicBezTo>
                <a:cubicBezTo>
                  <a:pt x="399" y="54"/>
                  <a:pt x="393" y="44"/>
                  <a:pt x="384" y="40"/>
                </a:cubicBezTo>
                <a:cubicBezTo>
                  <a:pt x="359" y="29"/>
                  <a:pt x="331" y="23"/>
                  <a:pt x="304" y="16"/>
                </a:cubicBezTo>
                <a:cubicBezTo>
                  <a:pt x="296" y="28"/>
                  <a:pt x="268" y="77"/>
                  <a:pt x="248" y="88"/>
                </a:cubicBezTo>
                <a:cubicBezTo>
                  <a:pt x="233" y="96"/>
                  <a:pt x="200" y="104"/>
                  <a:pt x="200" y="104"/>
                </a:cubicBezTo>
                <a:cubicBezTo>
                  <a:pt x="145" y="159"/>
                  <a:pt x="165" y="133"/>
                  <a:pt x="136" y="176"/>
                </a:cubicBezTo>
                <a:cubicBezTo>
                  <a:pt x="133" y="213"/>
                  <a:pt x="134" y="251"/>
                  <a:pt x="128" y="288"/>
                </a:cubicBezTo>
                <a:cubicBezTo>
                  <a:pt x="123" y="319"/>
                  <a:pt x="80" y="368"/>
                  <a:pt x="80" y="368"/>
                </a:cubicBezTo>
                <a:cubicBezTo>
                  <a:pt x="68" y="416"/>
                  <a:pt x="50" y="459"/>
                  <a:pt x="32" y="504"/>
                </a:cubicBezTo>
                <a:cubicBezTo>
                  <a:pt x="26" y="520"/>
                  <a:pt x="21" y="536"/>
                  <a:pt x="16" y="552"/>
                </a:cubicBezTo>
                <a:cubicBezTo>
                  <a:pt x="13" y="560"/>
                  <a:pt x="0" y="578"/>
                  <a:pt x="8" y="576"/>
                </a:cubicBezTo>
                <a:cubicBezTo>
                  <a:pt x="80" y="558"/>
                  <a:pt x="51" y="567"/>
                  <a:pt x="96" y="552"/>
                </a:cubicBezTo>
                <a:cubicBezTo>
                  <a:pt x="199" y="563"/>
                  <a:pt x="305" y="567"/>
                  <a:pt x="400" y="52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806" name="Text Box 230"/>
          <p:cNvSpPr txBox="1">
            <a:spLocks noChangeArrowheads="1"/>
          </p:cNvSpPr>
          <p:nvPr/>
        </p:nvSpPr>
        <p:spPr bwMode="auto">
          <a:xfrm>
            <a:off x="5105400" y="213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6807" name="Text Box 231"/>
          <p:cNvSpPr txBox="1">
            <a:spLocks noChangeArrowheads="1"/>
          </p:cNvSpPr>
          <p:nvPr/>
        </p:nvSpPr>
        <p:spPr bwMode="auto">
          <a:xfrm>
            <a:off x="5013325" y="2022475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Hook Is</a:t>
            </a:r>
            <a:endParaRPr lang="en-AU"/>
          </a:p>
        </p:txBody>
      </p:sp>
      <p:sp>
        <p:nvSpPr>
          <p:cNvPr id="26808" name="Line 232"/>
          <p:cNvSpPr>
            <a:spLocks noChangeShapeType="1"/>
          </p:cNvSpPr>
          <p:nvPr/>
        </p:nvSpPr>
        <p:spPr bwMode="auto">
          <a:xfrm flipH="1" flipV="1">
            <a:off x="5410200" y="2590800"/>
            <a:ext cx="16002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809" name="Line 233"/>
          <p:cNvSpPr>
            <a:spLocks noChangeShapeType="1"/>
          </p:cNvSpPr>
          <p:nvPr/>
        </p:nvSpPr>
        <p:spPr bwMode="auto">
          <a:xfrm flipV="1">
            <a:off x="7239000" y="10668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810" name="Line 234"/>
          <p:cNvSpPr>
            <a:spLocks noChangeShapeType="1"/>
          </p:cNvSpPr>
          <p:nvPr/>
        </p:nvSpPr>
        <p:spPr bwMode="auto">
          <a:xfrm>
            <a:off x="6096000" y="3733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811" name="Line 235"/>
          <p:cNvSpPr>
            <a:spLocks noChangeShapeType="1"/>
          </p:cNvSpPr>
          <p:nvPr/>
        </p:nvSpPr>
        <p:spPr bwMode="auto">
          <a:xfrm>
            <a:off x="6096000" y="37338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812" name="Text Box 236"/>
          <p:cNvSpPr txBox="1">
            <a:spLocks noChangeArrowheads="1"/>
          </p:cNvSpPr>
          <p:nvPr/>
        </p:nvSpPr>
        <p:spPr bwMode="auto">
          <a:xfrm>
            <a:off x="6613525" y="3775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pic>
        <p:nvPicPr>
          <p:cNvPr id="26813" name="Picture 241" descr="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495800"/>
            <a:ext cx="12573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814" name="Rectangle 242"/>
          <p:cNvSpPr>
            <a:spLocks noChangeArrowheads="1"/>
          </p:cNvSpPr>
          <p:nvPr/>
        </p:nvSpPr>
        <p:spPr bwMode="auto">
          <a:xfrm>
            <a:off x="1828800" y="1219200"/>
            <a:ext cx="26670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/>
              <a:t>Vessel speed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10 knots</a:t>
            </a:r>
          </a:p>
          <a:p>
            <a:pPr algn="ctr"/>
            <a:r>
              <a:rPr lang="en-US" u="sng">
                <a:solidFill>
                  <a:schemeClr val="tx2"/>
                </a:solidFill>
              </a:rPr>
              <a:t>Distance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from  </a:t>
            </a:r>
            <a:r>
              <a:rPr lang="en-US" u="sng">
                <a:solidFill>
                  <a:schemeClr val="tx2"/>
                </a:solidFill>
              </a:rPr>
              <a:t>Observer Is</a:t>
            </a:r>
            <a:r>
              <a:rPr lang="en-US">
                <a:solidFill>
                  <a:schemeClr val="tx2"/>
                </a:solidFill>
              </a:rPr>
              <a:t>.,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to </a:t>
            </a:r>
            <a:r>
              <a:rPr lang="en-US" u="sng">
                <a:solidFill>
                  <a:schemeClr val="tx2"/>
                </a:solidFill>
              </a:rPr>
              <a:t>Hook Is</a:t>
            </a:r>
            <a:r>
              <a:rPr lang="en-US">
                <a:solidFill>
                  <a:schemeClr val="tx2"/>
                </a:solidFill>
              </a:rPr>
              <a:t>,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360 nM</a:t>
            </a:r>
          </a:p>
          <a:p>
            <a:pPr algn="ctr"/>
            <a:endParaRPr lang="en-US" b="1">
              <a:solidFill>
                <a:srgbClr val="FFFF00"/>
              </a:solidFill>
            </a:endParaRPr>
          </a:p>
          <a:p>
            <a:pPr algn="ctr"/>
            <a:r>
              <a:rPr lang="en-US" b="1">
                <a:solidFill>
                  <a:srgbClr val="FF99FF"/>
                </a:solidFill>
              </a:rPr>
              <a:t>How long will it</a:t>
            </a:r>
          </a:p>
          <a:p>
            <a:pPr algn="ctr"/>
            <a:r>
              <a:rPr lang="en-US" b="1">
                <a:solidFill>
                  <a:srgbClr val="FF99FF"/>
                </a:solidFill>
              </a:rPr>
              <a:t>take  to travel</a:t>
            </a:r>
          </a:p>
          <a:p>
            <a:pPr algn="ctr"/>
            <a:r>
              <a:rPr lang="en-US" b="1">
                <a:solidFill>
                  <a:srgbClr val="FF99FF"/>
                </a:solidFill>
              </a:rPr>
              <a:t>From Observer Is.,</a:t>
            </a:r>
          </a:p>
          <a:p>
            <a:pPr algn="ctr"/>
            <a:r>
              <a:rPr lang="en-US" b="1">
                <a:solidFill>
                  <a:srgbClr val="FF99FF"/>
                </a:solidFill>
              </a:rPr>
              <a:t>to Hook Is. ?</a:t>
            </a:r>
            <a:endParaRPr lang="en-AU" b="1">
              <a:solidFill>
                <a:srgbClr val="FF99FF"/>
              </a:solidFill>
            </a:endParaRPr>
          </a:p>
        </p:txBody>
      </p:sp>
      <p:sp>
        <p:nvSpPr>
          <p:cNvPr id="26815" name="Text Box 172"/>
          <p:cNvSpPr txBox="1">
            <a:spLocks noChangeArrowheads="1"/>
          </p:cNvSpPr>
          <p:nvPr/>
        </p:nvSpPr>
        <p:spPr bwMode="auto">
          <a:xfrm>
            <a:off x="7662863" y="2865438"/>
            <a:ext cx="625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/>
              <a:t>00</a:t>
            </a:r>
            <a:endParaRPr lang="en-US" sz="2800" b="1"/>
          </a:p>
        </p:txBody>
      </p:sp>
      <p:sp>
        <p:nvSpPr>
          <p:cNvPr id="26816" name="Text Box 205"/>
          <p:cNvSpPr txBox="1">
            <a:spLocks noChangeArrowheads="1"/>
          </p:cNvSpPr>
          <p:nvPr/>
        </p:nvSpPr>
        <p:spPr bwMode="auto">
          <a:xfrm>
            <a:off x="7700963" y="23622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6817" name="Text Box 206"/>
          <p:cNvSpPr txBox="1">
            <a:spLocks noChangeArrowheads="1"/>
          </p:cNvSpPr>
          <p:nvPr/>
        </p:nvSpPr>
        <p:spPr bwMode="auto">
          <a:xfrm>
            <a:off x="7685088" y="187166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6818" name="Text Box 207"/>
          <p:cNvSpPr txBox="1">
            <a:spLocks noChangeArrowheads="1"/>
          </p:cNvSpPr>
          <p:nvPr/>
        </p:nvSpPr>
        <p:spPr bwMode="auto">
          <a:xfrm>
            <a:off x="7673975" y="1338263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6819" name="Text Box 208"/>
          <p:cNvSpPr txBox="1">
            <a:spLocks noChangeArrowheads="1"/>
          </p:cNvSpPr>
          <p:nvPr/>
        </p:nvSpPr>
        <p:spPr bwMode="auto">
          <a:xfrm>
            <a:off x="7696200" y="822325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6820" name="Text Box 209"/>
          <p:cNvSpPr txBox="1">
            <a:spLocks noChangeArrowheads="1"/>
          </p:cNvSpPr>
          <p:nvPr/>
        </p:nvSpPr>
        <p:spPr bwMode="auto">
          <a:xfrm>
            <a:off x="7696200" y="341312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6821" name="Text Box 210"/>
          <p:cNvSpPr txBox="1">
            <a:spLocks noChangeArrowheads="1"/>
          </p:cNvSpPr>
          <p:nvPr/>
        </p:nvSpPr>
        <p:spPr bwMode="auto">
          <a:xfrm>
            <a:off x="7696200" y="394335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6822" name="Text Box 211"/>
          <p:cNvSpPr txBox="1">
            <a:spLocks noChangeArrowheads="1"/>
          </p:cNvSpPr>
          <p:nvPr/>
        </p:nvSpPr>
        <p:spPr bwMode="auto">
          <a:xfrm>
            <a:off x="7680325" y="44196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6823" name="Text Box 212"/>
          <p:cNvSpPr txBox="1">
            <a:spLocks noChangeArrowheads="1"/>
          </p:cNvSpPr>
          <p:nvPr/>
        </p:nvSpPr>
        <p:spPr bwMode="auto">
          <a:xfrm>
            <a:off x="7680325" y="49530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6824" name="Text Box 213"/>
          <p:cNvSpPr txBox="1">
            <a:spLocks noChangeArrowheads="1"/>
          </p:cNvSpPr>
          <p:nvPr/>
        </p:nvSpPr>
        <p:spPr bwMode="auto">
          <a:xfrm>
            <a:off x="7662863" y="5445125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26825" name="Text Box 216"/>
          <p:cNvSpPr txBox="1">
            <a:spLocks noChangeArrowheads="1"/>
          </p:cNvSpPr>
          <p:nvPr/>
        </p:nvSpPr>
        <p:spPr bwMode="auto">
          <a:xfrm>
            <a:off x="941388" y="360045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7792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7793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7794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7795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7796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7797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7798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27799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7800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7801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7802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7803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7804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7805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7806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7807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7808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7809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7810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27811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7812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7813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7814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7815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7816" name="Oval 214"/>
          <p:cNvSpPr>
            <a:spLocks noChangeArrowheads="1"/>
          </p:cNvSpPr>
          <p:nvPr/>
        </p:nvSpPr>
        <p:spPr bwMode="auto">
          <a:xfrm>
            <a:off x="468313" y="3540125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7817" name="Text Box 215"/>
          <p:cNvSpPr txBox="1">
            <a:spLocks noChangeArrowheads="1"/>
          </p:cNvSpPr>
          <p:nvPr/>
        </p:nvSpPr>
        <p:spPr bwMode="auto">
          <a:xfrm>
            <a:off x="511175" y="3135313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27818" name="Line 218"/>
          <p:cNvSpPr>
            <a:spLocks noChangeShapeType="1"/>
          </p:cNvSpPr>
          <p:nvPr/>
        </p:nvSpPr>
        <p:spPr bwMode="auto">
          <a:xfrm>
            <a:off x="468313" y="38449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819" name="Text Box 219"/>
          <p:cNvSpPr txBox="1">
            <a:spLocks noChangeArrowheads="1"/>
          </p:cNvSpPr>
          <p:nvPr/>
        </p:nvSpPr>
        <p:spPr bwMode="auto">
          <a:xfrm>
            <a:off x="555625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27820" name="Text Box 220"/>
          <p:cNvSpPr txBox="1">
            <a:spLocks noChangeArrowheads="1"/>
          </p:cNvSpPr>
          <p:nvPr/>
        </p:nvSpPr>
        <p:spPr bwMode="auto">
          <a:xfrm>
            <a:off x="33338" y="3597275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27821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822" name="Text Box 222"/>
          <p:cNvSpPr txBox="1">
            <a:spLocks noChangeArrowheads="1"/>
          </p:cNvSpPr>
          <p:nvPr/>
        </p:nvSpPr>
        <p:spPr bwMode="auto">
          <a:xfrm>
            <a:off x="6858000" y="4343400"/>
            <a:ext cx="45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7823" name="Text Box 223"/>
          <p:cNvSpPr txBox="1">
            <a:spLocks noChangeArrowheads="1"/>
          </p:cNvSpPr>
          <p:nvPr/>
        </p:nvSpPr>
        <p:spPr bwMode="auto">
          <a:xfrm>
            <a:off x="5257800" y="1738313"/>
            <a:ext cx="4730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7824" name="Text Box 224"/>
          <p:cNvSpPr txBox="1">
            <a:spLocks noChangeArrowheads="1"/>
          </p:cNvSpPr>
          <p:nvPr/>
        </p:nvSpPr>
        <p:spPr bwMode="auto">
          <a:xfrm>
            <a:off x="5965825" y="5554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7825" name="Text Box 225"/>
          <p:cNvSpPr txBox="1">
            <a:spLocks noChangeArrowheads="1"/>
          </p:cNvSpPr>
          <p:nvPr/>
        </p:nvSpPr>
        <p:spPr bwMode="auto">
          <a:xfrm>
            <a:off x="5394325" y="52228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endParaRPr lang="en-AU"/>
          </a:p>
        </p:txBody>
      </p:sp>
      <p:sp>
        <p:nvSpPr>
          <p:cNvPr id="27826" name="Text Box 226"/>
          <p:cNvSpPr txBox="1">
            <a:spLocks noChangeArrowheads="1"/>
          </p:cNvSpPr>
          <p:nvPr/>
        </p:nvSpPr>
        <p:spPr bwMode="auto">
          <a:xfrm>
            <a:off x="6156325" y="240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7827" name="Freeform 227"/>
          <p:cNvSpPr>
            <a:spLocks/>
          </p:cNvSpPr>
          <p:nvPr/>
        </p:nvSpPr>
        <p:spPr bwMode="auto">
          <a:xfrm>
            <a:off x="5716588" y="5122863"/>
            <a:ext cx="1692275" cy="947737"/>
          </a:xfrm>
          <a:custGeom>
            <a:avLst/>
            <a:gdLst>
              <a:gd name="T0" fmla="*/ 2147483647 w 1066"/>
              <a:gd name="T1" fmla="*/ 2147483647 h 597"/>
              <a:gd name="T2" fmla="*/ 2147483647 w 1066"/>
              <a:gd name="T3" fmla="*/ 2147483647 h 597"/>
              <a:gd name="T4" fmla="*/ 2147483647 w 1066"/>
              <a:gd name="T5" fmla="*/ 2147483647 h 597"/>
              <a:gd name="T6" fmla="*/ 2147483647 w 1066"/>
              <a:gd name="T7" fmla="*/ 2147483647 h 597"/>
              <a:gd name="T8" fmla="*/ 2147483647 w 1066"/>
              <a:gd name="T9" fmla="*/ 2147483647 h 597"/>
              <a:gd name="T10" fmla="*/ 2147483647 w 1066"/>
              <a:gd name="T11" fmla="*/ 2147483647 h 597"/>
              <a:gd name="T12" fmla="*/ 2147483647 w 1066"/>
              <a:gd name="T13" fmla="*/ 2147483647 h 597"/>
              <a:gd name="T14" fmla="*/ 2147483647 w 1066"/>
              <a:gd name="T15" fmla="*/ 2147483647 h 597"/>
              <a:gd name="T16" fmla="*/ 2147483647 w 1066"/>
              <a:gd name="T17" fmla="*/ 2147483647 h 597"/>
              <a:gd name="T18" fmla="*/ 2147483647 w 1066"/>
              <a:gd name="T19" fmla="*/ 2147483647 h 597"/>
              <a:gd name="T20" fmla="*/ 2147483647 w 1066"/>
              <a:gd name="T21" fmla="*/ 2147483647 h 597"/>
              <a:gd name="T22" fmla="*/ 2147483647 w 1066"/>
              <a:gd name="T23" fmla="*/ 2147483647 h 597"/>
              <a:gd name="T24" fmla="*/ 2147483647 w 1066"/>
              <a:gd name="T25" fmla="*/ 2147483647 h 597"/>
              <a:gd name="T26" fmla="*/ 2147483647 w 1066"/>
              <a:gd name="T27" fmla="*/ 2147483647 h 597"/>
              <a:gd name="T28" fmla="*/ 2147483647 w 1066"/>
              <a:gd name="T29" fmla="*/ 2147483647 h 597"/>
              <a:gd name="T30" fmla="*/ 2147483647 w 1066"/>
              <a:gd name="T31" fmla="*/ 2147483647 h 597"/>
              <a:gd name="T32" fmla="*/ 2147483647 w 1066"/>
              <a:gd name="T33" fmla="*/ 2147483647 h 597"/>
              <a:gd name="T34" fmla="*/ 2147483647 w 1066"/>
              <a:gd name="T35" fmla="*/ 2147483647 h 597"/>
              <a:gd name="T36" fmla="*/ 2147483647 w 1066"/>
              <a:gd name="T37" fmla="*/ 2147483647 h 597"/>
              <a:gd name="T38" fmla="*/ 2147483647 w 1066"/>
              <a:gd name="T39" fmla="*/ 2147483647 h 597"/>
              <a:gd name="T40" fmla="*/ 2147483647 w 1066"/>
              <a:gd name="T41" fmla="*/ 2147483647 h 597"/>
              <a:gd name="T42" fmla="*/ 2147483647 w 1066"/>
              <a:gd name="T43" fmla="*/ 2147483647 h 597"/>
              <a:gd name="T44" fmla="*/ 2147483647 w 1066"/>
              <a:gd name="T45" fmla="*/ 2147483647 h 59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66"/>
              <a:gd name="T70" fmla="*/ 0 h 597"/>
              <a:gd name="T71" fmla="*/ 1066 w 1066"/>
              <a:gd name="T72" fmla="*/ 597 h 59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66" h="597">
                <a:moveTo>
                  <a:pt x="807" y="61"/>
                </a:moveTo>
                <a:cubicBezTo>
                  <a:pt x="732" y="50"/>
                  <a:pt x="767" y="63"/>
                  <a:pt x="703" y="21"/>
                </a:cubicBezTo>
                <a:cubicBezTo>
                  <a:pt x="681" y="6"/>
                  <a:pt x="650" y="16"/>
                  <a:pt x="623" y="13"/>
                </a:cubicBezTo>
                <a:cubicBezTo>
                  <a:pt x="604" y="11"/>
                  <a:pt x="586" y="8"/>
                  <a:pt x="567" y="5"/>
                </a:cubicBezTo>
                <a:cubicBezTo>
                  <a:pt x="464" y="12"/>
                  <a:pt x="452" y="0"/>
                  <a:pt x="391" y="61"/>
                </a:cubicBezTo>
                <a:cubicBezTo>
                  <a:pt x="384" y="68"/>
                  <a:pt x="382" y="79"/>
                  <a:pt x="375" y="85"/>
                </a:cubicBezTo>
                <a:cubicBezTo>
                  <a:pt x="361" y="98"/>
                  <a:pt x="327" y="117"/>
                  <a:pt x="327" y="117"/>
                </a:cubicBezTo>
                <a:cubicBezTo>
                  <a:pt x="311" y="141"/>
                  <a:pt x="295" y="165"/>
                  <a:pt x="279" y="189"/>
                </a:cubicBezTo>
                <a:cubicBezTo>
                  <a:pt x="274" y="196"/>
                  <a:pt x="276" y="206"/>
                  <a:pt x="271" y="213"/>
                </a:cubicBezTo>
                <a:cubicBezTo>
                  <a:pt x="242" y="257"/>
                  <a:pt x="138" y="288"/>
                  <a:pt x="87" y="301"/>
                </a:cubicBezTo>
                <a:cubicBezTo>
                  <a:pt x="0" y="359"/>
                  <a:pt x="69" y="452"/>
                  <a:pt x="143" y="477"/>
                </a:cubicBezTo>
                <a:cubicBezTo>
                  <a:pt x="193" y="515"/>
                  <a:pt x="166" y="492"/>
                  <a:pt x="223" y="549"/>
                </a:cubicBezTo>
                <a:cubicBezTo>
                  <a:pt x="235" y="561"/>
                  <a:pt x="255" y="560"/>
                  <a:pt x="271" y="565"/>
                </a:cubicBezTo>
                <a:cubicBezTo>
                  <a:pt x="366" y="597"/>
                  <a:pt x="401" y="591"/>
                  <a:pt x="519" y="597"/>
                </a:cubicBezTo>
                <a:cubicBezTo>
                  <a:pt x="583" y="592"/>
                  <a:pt x="650" y="591"/>
                  <a:pt x="711" y="565"/>
                </a:cubicBezTo>
                <a:cubicBezTo>
                  <a:pt x="722" y="560"/>
                  <a:pt x="732" y="553"/>
                  <a:pt x="743" y="549"/>
                </a:cubicBezTo>
                <a:cubicBezTo>
                  <a:pt x="759" y="543"/>
                  <a:pt x="791" y="533"/>
                  <a:pt x="791" y="533"/>
                </a:cubicBezTo>
                <a:cubicBezTo>
                  <a:pt x="868" y="539"/>
                  <a:pt x="939" y="552"/>
                  <a:pt x="1015" y="541"/>
                </a:cubicBezTo>
                <a:cubicBezTo>
                  <a:pt x="1066" y="490"/>
                  <a:pt x="1029" y="537"/>
                  <a:pt x="1047" y="413"/>
                </a:cubicBezTo>
                <a:cubicBezTo>
                  <a:pt x="1050" y="391"/>
                  <a:pt x="1063" y="349"/>
                  <a:pt x="1063" y="349"/>
                </a:cubicBezTo>
                <a:cubicBezTo>
                  <a:pt x="1049" y="265"/>
                  <a:pt x="1052" y="323"/>
                  <a:pt x="1007" y="269"/>
                </a:cubicBezTo>
                <a:cubicBezTo>
                  <a:pt x="973" y="228"/>
                  <a:pt x="913" y="161"/>
                  <a:pt x="871" y="133"/>
                </a:cubicBezTo>
                <a:cubicBezTo>
                  <a:pt x="839" y="112"/>
                  <a:pt x="824" y="95"/>
                  <a:pt x="807" y="6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828" name="Text Box 228"/>
          <p:cNvSpPr txBox="1">
            <a:spLocks noChangeArrowheads="1"/>
          </p:cNvSpPr>
          <p:nvPr/>
        </p:nvSpPr>
        <p:spPr bwMode="auto">
          <a:xfrm>
            <a:off x="6080125" y="529907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Observer</a:t>
            </a:r>
            <a:endParaRPr lang="en-AU"/>
          </a:p>
        </p:txBody>
      </p:sp>
      <p:sp>
        <p:nvSpPr>
          <p:cNvPr id="27829" name="Freeform 229"/>
          <p:cNvSpPr>
            <a:spLocks/>
          </p:cNvSpPr>
          <p:nvPr/>
        </p:nvSpPr>
        <p:spPr bwMode="auto">
          <a:xfrm>
            <a:off x="4838700" y="1765300"/>
            <a:ext cx="1147763" cy="917575"/>
          </a:xfrm>
          <a:custGeom>
            <a:avLst/>
            <a:gdLst>
              <a:gd name="T0" fmla="*/ 2147483647 w 723"/>
              <a:gd name="T1" fmla="*/ 2147483647 h 578"/>
              <a:gd name="T2" fmla="*/ 2147483647 w 723"/>
              <a:gd name="T3" fmla="*/ 2147483647 h 578"/>
              <a:gd name="T4" fmla="*/ 2147483647 w 723"/>
              <a:gd name="T5" fmla="*/ 2147483647 h 578"/>
              <a:gd name="T6" fmla="*/ 2147483647 w 723"/>
              <a:gd name="T7" fmla="*/ 2147483647 h 578"/>
              <a:gd name="T8" fmla="*/ 2147483647 w 723"/>
              <a:gd name="T9" fmla="*/ 2147483647 h 578"/>
              <a:gd name="T10" fmla="*/ 2147483647 w 723"/>
              <a:gd name="T11" fmla="*/ 2147483647 h 578"/>
              <a:gd name="T12" fmla="*/ 2147483647 w 723"/>
              <a:gd name="T13" fmla="*/ 2147483647 h 578"/>
              <a:gd name="T14" fmla="*/ 2147483647 w 723"/>
              <a:gd name="T15" fmla="*/ 2147483647 h 578"/>
              <a:gd name="T16" fmla="*/ 2147483647 w 723"/>
              <a:gd name="T17" fmla="*/ 2147483647 h 578"/>
              <a:gd name="T18" fmla="*/ 2147483647 w 723"/>
              <a:gd name="T19" fmla="*/ 2147483647 h 578"/>
              <a:gd name="T20" fmla="*/ 2147483647 w 723"/>
              <a:gd name="T21" fmla="*/ 2147483647 h 578"/>
              <a:gd name="T22" fmla="*/ 2147483647 w 723"/>
              <a:gd name="T23" fmla="*/ 2147483647 h 578"/>
              <a:gd name="T24" fmla="*/ 2147483647 w 723"/>
              <a:gd name="T25" fmla="*/ 2147483647 h 578"/>
              <a:gd name="T26" fmla="*/ 2147483647 w 723"/>
              <a:gd name="T27" fmla="*/ 2147483647 h 578"/>
              <a:gd name="T28" fmla="*/ 2147483647 w 723"/>
              <a:gd name="T29" fmla="*/ 2147483647 h 578"/>
              <a:gd name="T30" fmla="*/ 2147483647 w 723"/>
              <a:gd name="T31" fmla="*/ 2147483647 h 578"/>
              <a:gd name="T32" fmla="*/ 2147483647 w 723"/>
              <a:gd name="T33" fmla="*/ 2147483647 h 578"/>
              <a:gd name="T34" fmla="*/ 2147483647 w 723"/>
              <a:gd name="T35" fmla="*/ 2147483647 h 578"/>
              <a:gd name="T36" fmla="*/ 2147483647 w 723"/>
              <a:gd name="T37" fmla="*/ 2147483647 h 578"/>
              <a:gd name="T38" fmla="*/ 2147483647 w 723"/>
              <a:gd name="T39" fmla="*/ 2147483647 h 578"/>
              <a:gd name="T40" fmla="*/ 2147483647 w 723"/>
              <a:gd name="T41" fmla="*/ 2147483647 h 578"/>
              <a:gd name="T42" fmla="*/ 2147483647 w 723"/>
              <a:gd name="T43" fmla="*/ 2147483647 h 578"/>
              <a:gd name="T44" fmla="*/ 2147483647 w 723"/>
              <a:gd name="T45" fmla="*/ 2147483647 h 578"/>
              <a:gd name="T46" fmla="*/ 2147483647 w 723"/>
              <a:gd name="T47" fmla="*/ 2147483647 h 57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3"/>
              <a:gd name="T73" fmla="*/ 0 h 578"/>
              <a:gd name="T74" fmla="*/ 723 w 723"/>
              <a:gd name="T75" fmla="*/ 578 h 57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3" h="578">
                <a:moveTo>
                  <a:pt x="400" y="520"/>
                </a:moveTo>
                <a:cubicBezTo>
                  <a:pt x="437" y="495"/>
                  <a:pt x="466" y="491"/>
                  <a:pt x="512" y="480"/>
                </a:cubicBezTo>
                <a:cubicBezTo>
                  <a:pt x="523" y="477"/>
                  <a:pt x="533" y="475"/>
                  <a:pt x="544" y="472"/>
                </a:cubicBezTo>
                <a:cubicBezTo>
                  <a:pt x="555" y="469"/>
                  <a:pt x="576" y="464"/>
                  <a:pt x="576" y="464"/>
                </a:cubicBezTo>
                <a:cubicBezTo>
                  <a:pt x="635" y="405"/>
                  <a:pt x="610" y="424"/>
                  <a:pt x="648" y="368"/>
                </a:cubicBezTo>
                <a:cubicBezTo>
                  <a:pt x="656" y="338"/>
                  <a:pt x="673" y="318"/>
                  <a:pt x="680" y="288"/>
                </a:cubicBezTo>
                <a:cubicBezTo>
                  <a:pt x="693" y="235"/>
                  <a:pt x="709" y="182"/>
                  <a:pt x="720" y="128"/>
                </a:cubicBezTo>
                <a:cubicBezTo>
                  <a:pt x="717" y="88"/>
                  <a:pt x="723" y="47"/>
                  <a:pt x="712" y="8"/>
                </a:cubicBezTo>
                <a:cubicBezTo>
                  <a:pt x="710" y="0"/>
                  <a:pt x="696" y="14"/>
                  <a:pt x="688" y="16"/>
                </a:cubicBezTo>
                <a:cubicBezTo>
                  <a:pt x="677" y="19"/>
                  <a:pt x="667" y="21"/>
                  <a:pt x="656" y="24"/>
                </a:cubicBezTo>
                <a:cubicBezTo>
                  <a:pt x="614" y="37"/>
                  <a:pt x="570" y="50"/>
                  <a:pt x="528" y="64"/>
                </a:cubicBezTo>
                <a:cubicBezTo>
                  <a:pt x="488" y="61"/>
                  <a:pt x="448" y="63"/>
                  <a:pt x="408" y="56"/>
                </a:cubicBezTo>
                <a:cubicBezTo>
                  <a:pt x="399" y="54"/>
                  <a:pt x="393" y="44"/>
                  <a:pt x="384" y="40"/>
                </a:cubicBezTo>
                <a:cubicBezTo>
                  <a:pt x="359" y="29"/>
                  <a:pt x="331" y="23"/>
                  <a:pt x="304" y="16"/>
                </a:cubicBezTo>
                <a:cubicBezTo>
                  <a:pt x="296" y="28"/>
                  <a:pt x="268" y="77"/>
                  <a:pt x="248" y="88"/>
                </a:cubicBezTo>
                <a:cubicBezTo>
                  <a:pt x="233" y="96"/>
                  <a:pt x="200" y="104"/>
                  <a:pt x="200" y="104"/>
                </a:cubicBezTo>
                <a:cubicBezTo>
                  <a:pt x="145" y="159"/>
                  <a:pt x="165" y="133"/>
                  <a:pt x="136" y="176"/>
                </a:cubicBezTo>
                <a:cubicBezTo>
                  <a:pt x="133" y="213"/>
                  <a:pt x="134" y="251"/>
                  <a:pt x="128" y="288"/>
                </a:cubicBezTo>
                <a:cubicBezTo>
                  <a:pt x="123" y="319"/>
                  <a:pt x="80" y="368"/>
                  <a:pt x="80" y="368"/>
                </a:cubicBezTo>
                <a:cubicBezTo>
                  <a:pt x="68" y="416"/>
                  <a:pt x="50" y="459"/>
                  <a:pt x="32" y="504"/>
                </a:cubicBezTo>
                <a:cubicBezTo>
                  <a:pt x="26" y="520"/>
                  <a:pt x="21" y="536"/>
                  <a:pt x="16" y="552"/>
                </a:cubicBezTo>
                <a:cubicBezTo>
                  <a:pt x="13" y="560"/>
                  <a:pt x="0" y="578"/>
                  <a:pt x="8" y="576"/>
                </a:cubicBezTo>
                <a:cubicBezTo>
                  <a:pt x="80" y="558"/>
                  <a:pt x="51" y="567"/>
                  <a:pt x="96" y="552"/>
                </a:cubicBezTo>
                <a:cubicBezTo>
                  <a:pt x="199" y="563"/>
                  <a:pt x="305" y="567"/>
                  <a:pt x="400" y="52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830" name="Text Box 230"/>
          <p:cNvSpPr txBox="1">
            <a:spLocks noChangeArrowheads="1"/>
          </p:cNvSpPr>
          <p:nvPr/>
        </p:nvSpPr>
        <p:spPr bwMode="auto">
          <a:xfrm>
            <a:off x="5105400" y="213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7831" name="Text Box 231"/>
          <p:cNvSpPr txBox="1">
            <a:spLocks noChangeArrowheads="1"/>
          </p:cNvSpPr>
          <p:nvPr/>
        </p:nvSpPr>
        <p:spPr bwMode="auto">
          <a:xfrm>
            <a:off x="5013325" y="2022475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Hook Is</a:t>
            </a:r>
            <a:endParaRPr lang="en-AU"/>
          </a:p>
        </p:txBody>
      </p:sp>
      <p:sp>
        <p:nvSpPr>
          <p:cNvPr id="27832" name="Line 232"/>
          <p:cNvSpPr>
            <a:spLocks noChangeShapeType="1"/>
          </p:cNvSpPr>
          <p:nvPr/>
        </p:nvSpPr>
        <p:spPr bwMode="auto">
          <a:xfrm flipH="1" flipV="1">
            <a:off x="5410200" y="2590800"/>
            <a:ext cx="16002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833" name="Line 234"/>
          <p:cNvSpPr>
            <a:spLocks noChangeShapeType="1"/>
          </p:cNvSpPr>
          <p:nvPr/>
        </p:nvSpPr>
        <p:spPr bwMode="auto">
          <a:xfrm>
            <a:off x="6096000" y="3733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834" name="Line 235"/>
          <p:cNvSpPr>
            <a:spLocks noChangeShapeType="1"/>
          </p:cNvSpPr>
          <p:nvPr/>
        </p:nvSpPr>
        <p:spPr bwMode="auto">
          <a:xfrm>
            <a:off x="6096000" y="37338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835" name="Text Box 236"/>
          <p:cNvSpPr txBox="1">
            <a:spLocks noChangeArrowheads="1"/>
          </p:cNvSpPr>
          <p:nvPr/>
        </p:nvSpPr>
        <p:spPr bwMode="auto">
          <a:xfrm>
            <a:off x="6613525" y="3775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pic>
        <p:nvPicPr>
          <p:cNvPr id="27836" name="Picture 241" descr="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495800"/>
            <a:ext cx="12573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837" name="Rectangle 242"/>
          <p:cNvSpPr>
            <a:spLocks noChangeArrowheads="1"/>
          </p:cNvSpPr>
          <p:nvPr/>
        </p:nvSpPr>
        <p:spPr bwMode="auto">
          <a:xfrm>
            <a:off x="1828800" y="1219200"/>
            <a:ext cx="26670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/>
              <a:t>Vessel speed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10 knots</a:t>
            </a:r>
          </a:p>
          <a:p>
            <a:pPr algn="ctr"/>
            <a:r>
              <a:rPr lang="en-US" u="sng">
                <a:solidFill>
                  <a:schemeClr val="tx2"/>
                </a:solidFill>
              </a:rPr>
              <a:t>Distance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from  </a:t>
            </a:r>
            <a:r>
              <a:rPr lang="en-US" u="sng">
                <a:solidFill>
                  <a:schemeClr val="tx2"/>
                </a:solidFill>
              </a:rPr>
              <a:t>Observer Is</a:t>
            </a:r>
            <a:r>
              <a:rPr lang="en-US">
                <a:solidFill>
                  <a:schemeClr val="tx2"/>
                </a:solidFill>
              </a:rPr>
              <a:t>.,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to </a:t>
            </a:r>
            <a:r>
              <a:rPr lang="en-US" u="sng">
                <a:solidFill>
                  <a:schemeClr val="tx2"/>
                </a:solidFill>
              </a:rPr>
              <a:t>Hook Is</a:t>
            </a:r>
            <a:r>
              <a:rPr lang="en-US">
                <a:solidFill>
                  <a:schemeClr val="tx2"/>
                </a:solidFill>
              </a:rPr>
              <a:t>,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360 nM</a:t>
            </a:r>
          </a:p>
          <a:p>
            <a:pPr algn="ctr"/>
            <a:endParaRPr lang="en-US" b="1">
              <a:solidFill>
                <a:srgbClr val="FFFF00"/>
              </a:solidFill>
            </a:endParaRPr>
          </a:p>
          <a:p>
            <a:pPr algn="ctr"/>
            <a:r>
              <a:rPr lang="en-US" b="1">
                <a:solidFill>
                  <a:srgbClr val="FF99FF"/>
                </a:solidFill>
              </a:rPr>
              <a:t>How long will it</a:t>
            </a:r>
          </a:p>
          <a:p>
            <a:pPr algn="ctr"/>
            <a:r>
              <a:rPr lang="en-US" b="1">
                <a:solidFill>
                  <a:srgbClr val="FF99FF"/>
                </a:solidFill>
              </a:rPr>
              <a:t>take  to travel</a:t>
            </a:r>
          </a:p>
          <a:p>
            <a:pPr algn="ctr"/>
            <a:r>
              <a:rPr lang="en-US" b="1">
                <a:solidFill>
                  <a:srgbClr val="FF99FF"/>
                </a:solidFill>
              </a:rPr>
              <a:t>From Observer Is.,</a:t>
            </a:r>
          </a:p>
          <a:p>
            <a:pPr algn="ctr"/>
            <a:r>
              <a:rPr lang="en-US" b="1">
                <a:solidFill>
                  <a:srgbClr val="FF99FF"/>
                </a:solidFill>
              </a:rPr>
              <a:t>to Hook Is. ?</a:t>
            </a:r>
            <a:endParaRPr lang="en-AU" b="1">
              <a:solidFill>
                <a:srgbClr val="FF99FF"/>
              </a:solidFill>
            </a:endParaRPr>
          </a:p>
        </p:txBody>
      </p:sp>
      <p:sp>
        <p:nvSpPr>
          <p:cNvPr id="27838" name="Text Box 172"/>
          <p:cNvSpPr txBox="1">
            <a:spLocks noChangeArrowheads="1"/>
          </p:cNvSpPr>
          <p:nvPr/>
        </p:nvSpPr>
        <p:spPr bwMode="auto">
          <a:xfrm>
            <a:off x="7662863" y="2865438"/>
            <a:ext cx="625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/>
              <a:t>00</a:t>
            </a:r>
            <a:endParaRPr lang="en-US" sz="2800" b="1"/>
          </a:p>
        </p:txBody>
      </p:sp>
      <p:sp>
        <p:nvSpPr>
          <p:cNvPr id="27839" name="Text Box 205"/>
          <p:cNvSpPr txBox="1">
            <a:spLocks noChangeArrowheads="1"/>
          </p:cNvSpPr>
          <p:nvPr/>
        </p:nvSpPr>
        <p:spPr bwMode="auto">
          <a:xfrm>
            <a:off x="7700963" y="23622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7840" name="Text Box 206"/>
          <p:cNvSpPr txBox="1">
            <a:spLocks noChangeArrowheads="1"/>
          </p:cNvSpPr>
          <p:nvPr/>
        </p:nvSpPr>
        <p:spPr bwMode="auto">
          <a:xfrm>
            <a:off x="7685088" y="187166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7841" name="Text Box 207"/>
          <p:cNvSpPr txBox="1">
            <a:spLocks noChangeArrowheads="1"/>
          </p:cNvSpPr>
          <p:nvPr/>
        </p:nvSpPr>
        <p:spPr bwMode="auto">
          <a:xfrm>
            <a:off x="7673975" y="1338263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7842" name="Text Box 208"/>
          <p:cNvSpPr txBox="1">
            <a:spLocks noChangeArrowheads="1"/>
          </p:cNvSpPr>
          <p:nvPr/>
        </p:nvSpPr>
        <p:spPr bwMode="auto">
          <a:xfrm>
            <a:off x="7696200" y="822325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7843" name="Text Box 209"/>
          <p:cNvSpPr txBox="1">
            <a:spLocks noChangeArrowheads="1"/>
          </p:cNvSpPr>
          <p:nvPr/>
        </p:nvSpPr>
        <p:spPr bwMode="auto">
          <a:xfrm>
            <a:off x="7696200" y="3413125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01</a:t>
            </a:r>
            <a:endParaRPr lang="en-US" b="1"/>
          </a:p>
        </p:txBody>
      </p:sp>
      <p:sp>
        <p:nvSpPr>
          <p:cNvPr id="27844" name="Text Box 210"/>
          <p:cNvSpPr txBox="1">
            <a:spLocks noChangeArrowheads="1"/>
          </p:cNvSpPr>
          <p:nvPr/>
        </p:nvSpPr>
        <p:spPr bwMode="auto">
          <a:xfrm>
            <a:off x="7696200" y="394335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02</a:t>
            </a:r>
            <a:endParaRPr lang="en-US" b="1"/>
          </a:p>
        </p:txBody>
      </p:sp>
      <p:sp>
        <p:nvSpPr>
          <p:cNvPr id="27845" name="Text Box 211"/>
          <p:cNvSpPr txBox="1">
            <a:spLocks noChangeArrowheads="1"/>
          </p:cNvSpPr>
          <p:nvPr/>
        </p:nvSpPr>
        <p:spPr bwMode="auto">
          <a:xfrm>
            <a:off x="7680325" y="44196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03</a:t>
            </a:r>
            <a:endParaRPr lang="en-US" b="1"/>
          </a:p>
        </p:txBody>
      </p:sp>
      <p:sp>
        <p:nvSpPr>
          <p:cNvPr id="27846" name="Text Box 212"/>
          <p:cNvSpPr txBox="1">
            <a:spLocks noChangeArrowheads="1"/>
          </p:cNvSpPr>
          <p:nvPr/>
        </p:nvSpPr>
        <p:spPr bwMode="auto">
          <a:xfrm>
            <a:off x="7680325" y="49530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04</a:t>
            </a:r>
            <a:endParaRPr lang="en-US" b="1"/>
          </a:p>
        </p:txBody>
      </p:sp>
      <p:sp>
        <p:nvSpPr>
          <p:cNvPr id="27847" name="Text Box 213"/>
          <p:cNvSpPr txBox="1">
            <a:spLocks noChangeArrowheads="1"/>
          </p:cNvSpPr>
          <p:nvPr/>
        </p:nvSpPr>
        <p:spPr bwMode="auto">
          <a:xfrm>
            <a:off x="7662863" y="5445125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05</a:t>
            </a:r>
            <a:endParaRPr lang="en-US" b="1"/>
          </a:p>
        </p:txBody>
      </p:sp>
      <p:sp>
        <p:nvSpPr>
          <p:cNvPr id="27848" name="Text Box 216"/>
          <p:cNvSpPr txBox="1">
            <a:spLocks noChangeArrowheads="1"/>
          </p:cNvSpPr>
          <p:nvPr/>
        </p:nvSpPr>
        <p:spPr bwMode="auto">
          <a:xfrm>
            <a:off x="941388" y="360045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27849" name="Rectangle 239"/>
          <p:cNvSpPr>
            <a:spLocks noChangeArrowheads="1"/>
          </p:cNvSpPr>
          <p:nvPr/>
        </p:nvSpPr>
        <p:spPr bwMode="auto">
          <a:xfrm>
            <a:off x="6934200" y="1447800"/>
            <a:ext cx="19812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00"/>
                </a:solidFill>
              </a:rPr>
              <a:t>T = D </a:t>
            </a:r>
            <a:r>
              <a:rPr lang="en-AU" b="1">
                <a:solidFill>
                  <a:srgbClr val="FFFF00"/>
                </a:solidFill>
              </a:rPr>
              <a:t>÷</a:t>
            </a:r>
            <a:r>
              <a:rPr lang="en-US" b="1">
                <a:solidFill>
                  <a:srgbClr val="FFFF00"/>
                </a:solidFill>
              </a:rPr>
              <a:t> S</a:t>
            </a:r>
          </a:p>
          <a:p>
            <a:pPr algn="ctr"/>
            <a:endParaRPr lang="en-US" b="1">
              <a:solidFill>
                <a:srgbClr val="FFFF00"/>
              </a:solidFill>
            </a:endParaRPr>
          </a:p>
          <a:p>
            <a:pPr algn="ctr"/>
            <a:r>
              <a:rPr lang="en-US" b="1">
                <a:solidFill>
                  <a:srgbClr val="FFFF00"/>
                </a:solidFill>
              </a:rPr>
              <a:t>T = 36 hours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Group 2"/>
          <p:cNvGraphicFramePr>
            <a:graphicFrameLocks noGrp="1"/>
          </p:cNvGraphicFramePr>
          <p:nvPr/>
        </p:nvGraphicFramePr>
        <p:xfrm>
          <a:off x="1524000" y="533400"/>
          <a:ext cx="6096000" cy="5699760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8816" name="Text Box 168"/>
          <p:cNvSpPr txBox="1">
            <a:spLocks noChangeArrowheads="1"/>
          </p:cNvSpPr>
          <p:nvPr/>
        </p:nvSpPr>
        <p:spPr bwMode="auto">
          <a:xfrm>
            <a:off x="4937125" y="682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8817" name="Text Box 169"/>
          <p:cNvSpPr txBox="1">
            <a:spLocks noChangeArrowheads="1"/>
          </p:cNvSpPr>
          <p:nvPr/>
        </p:nvSpPr>
        <p:spPr bwMode="auto">
          <a:xfrm>
            <a:off x="4572000" y="304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8818" name="Text Box 170"/>
          <p:cNvSpPr txBox="1">
            <a:spLocks noChangeArrowheads="1"/>
          </p:cNvSpPr>
          <p:nvPr/>
        </p:nvSpPr>
        <p:spPr bwMode="auto">
          <a:xfrm>
            <a:off x="3962400" y="269875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8819" name="Text Box 171"/>
          <p:cNvSpPr txBox="1">
            <a:spLocks noChangeArrowheads="1"/>
          </p:cNvSpPr>
          <p:nvPr/>
        </p:nvSpPr>
        <p:spPr bwMode="auto">
          <a:xfrm>
            <a:off x="7543800" y="28606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</a:t>
            </a:r>
            <a:endParaRPr lang="en-US" b="1"/>
          </a:p>
        </p:txBody>
      </p:sp>
      <p:sp>
        <p:nvSpPr>
          <p:cNvPr id="28820" name="Text Box 172"/>
          <p:cNvSpPr txBox="1">
            <a:spLocks noChangeArrowheads="1"/>
          </p:cNvSpPr>
          <p:nvPr/>
        </p:nvSpPr>
        <p:spPr bwMode="auto">
          <a:xfrm>
            <a:off x="1279525" y="289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0</a:t>
            </a:r>
            <a:endParaRPr lang="en-US" b="1"/>
          </a:p>
        </p:txBody>
      </p:sp>
      <p:sp>
        <p:nvSpPr>
          <p:cNvPr id="28821" name="Text Box 173"/>
          <p:cNvSpPr txBox="1">
            <a:spLocks noChangeArrowheads="1"/>
          </p:cNvSpPr>
          <p:nvPr/>
        </p:nvSpPr>
        <p:spPr bwMode="auto">
          <a:xfrm>
            <a:off x="3413125" y="2905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8822" name="Text Box 174"/>
          <p:cNvSpPr txBox="1">
            <a:spLocks noChangeArrowheads="1"/>
          </p:cNvSpPr>
          <p:nvPr/>
        </p:nvSpPr>
        <p:spPr bwMode="auto">
          <a:xfrm>
            <a:off x="28956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8823" name="Text Box 175"/>
          <p:cNvSpPr txBox="1">
            <a:spLocks noChangeArrowheads="1"/>
          </p:cNvSpPr>
          <p:nvPr/>
        </p:nvSpPr>
        <p:spPr bwMode="auto">
          <a:xfrm>
            <a:off x="24606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8824" name="Text Box 176"/>
          <p:cNvSpPr txBox="1">
            <a:spLocks noChangeArrowheads="1"/>
          </p:cNvSpPr>
          <p:nvPr/>
        </p:nvSpPr>
        <p:spPr bwMode="auto">
          <a:xfrm>
            <a:off x="23622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/>
              <a:t>1</a:t>
            </a:r>
            <a:r>
              <a:rPr lang="en-AU" sz="1600" b="1"/>
              <a:t>76E</a:t>
            </a:r>
            <a:endParaRPr lang="en-US" sz="1600" b="1"/>
          </a:p>
        </p:txBody>
      </p:sp>
      <p:sp>
        <p:nvSpPr>
          <p:cNvPr id="28825" name="Text Box 177"/>
          <p:cNvSpPr txBox="1">
            <a:spLocks noChangeArrowheads="1"/>
          </p:cNvSpPr>
          <p:nvPr/>
        </p:nvSpPr>
        <p:spPr bwMode="auto">
          <a:xfrm>
            <a:off x="1828800" y="304800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8826" name="Text Box 178"/>
          <p:cNvSpPr txBox="1">
            <a:spLocks noChangeArrowheads="1"/>
          </p:cNvSpPr>
          <p:nvPr/>
        </p:nvSpPr>
        <p:spPr bwMode="auto">
          <a:xfrm>
            <a:off x="52038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8827" name="Text Box 179"/>
          <p:cNvSpPr txBox="1">
            <a:spLocks noChangeArrowheads="1"/>
          </p:cNvSpPr>
          <p:nvPr/>
        </p:nvSpPr>
        <p:spPr bwMode="auto">
          <a:xfrm>
            <a:off x="5105400" y="304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8828" name="Text Box 180"/>
          <p:cNvSpPr txBox="1">
            <a:spLocks noChangeArrowheads="1"/>
          </p:cNvSpPr>
          <p:nvPr/>
        </p:nvSpPr>
        <p:spPr bwMode="auto">
          <a:xfrm>
            <a:off x="5737225" y="52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8829" name="Text Box 181"/>
          <p:cNvSpPr txBox="1">
            <a:spLocks noChangeArrowheads="1"/>
          </p:cNvSpPr>
          <p:nvPr/>
        </p:nvSpPr>
        <p:spPr bwMode="auto">
          <a:xfrm>
            <a:off x="5638800" y="290513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8830" name="Text Box 182"/>
          <p:cNvSpPr txBox="1">
            <a:spLocks noChangeArrowheads="1"/>
          </p:cNvSpPr>
          <p:nvPr/>
        </p:nvSpPr>
        <p:spPr bwMode="auto">
          <a:xfrm>
            <a:off x="6248400" y="290513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8831" name="Text Box 183"/>
          <p:cNvSpPr txBox="1">
            <a:spLocks noChangeArrowheads="1"/>
          </p:cNvSpPr>
          <p:nvPr/>
        </p:nvSpPr>
        <p:spPr bwMode="auto">
          <a:xfrm>
            <a:off x="6858000" y="290513"/>
            <a:ext cx="74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8832" name="Text Box 184"/>
          <p:cNvSpPr txBox="1">
            <a:spLocks noChangeArrowheads="1"/>
          </p:cNvSpPr>
          <p:nvPr/>
        </p:nvSpPr>
        <p:spPr bwMode="auto">
          <a:xfrm>
            <a:off x="4670425" y="6240463"/>
            <a:ext cx="739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180</a:t>
            </a:r>
            <a:endParaRPr lang="en-US" sz="1600" b="1"/>
          </a:p>
        </p:txBody>
      </p:sp>
      <p:sp>
        <p:nvSpPr>
          <p:cNvPr id="28833" name="Text Box 185"/>
          <p:cNvSpPr txBox="1">
            <a:spLocks noChangeArrowheads="1"/>
          </p:cNvSpPr>
          <p:nvPr/>
        </p:nvSpPr>
        <p:spPr bwMode="auto">
          <a:xfrm>
            <a:off x="4098925" y="6234113"/>
            <a:ext cx="623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179E</a:t>
            </a:r>
            <a:endParaRPr lang="en-US" sz="1600" b="1"/>
          </a:p>
        </p:txBody>
      </p:sp>
      <p:sp>
        <p:nvSpPr>
          <p:cNvPr id="28834" name="Text Box 186"/>
          <p:cNvSpPr txBox="1">
            <a:spLocks noChangeArrowheads="1"/>
          </p:cNvSpPr>
          <p:nvPr/>
        </p:nvSpPr>
        <p:spPr bwMode="auto">
          <a:xfrm>
            <a:off x="3429000" y="6248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178E</a:t>
            </a:r>
            <a:endParaRPr lang="en-US" sz="1600" b="1"/>
          </a:p>
        </p:txBody>
      </p:sp>
      <p:sp>
        <p:nvSpPr>
          <p:cNvPr id="28835" name="Text Box 187"/>
          <p:cNvSpPr txBox="1">
            <a:spLocks noChangeArrowheads="1"/>
          </p:cNvSpPr>
          <p:nvPr/>
        </p:nvSpPr>
        <p:spPr bwMode="auto">
          <a:xfrm>
            <a:off x="2819400" y="6248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177E</a:t>
            </a:r>
            <a:endParaRPr lang="en-US" sz="1600" b="1"/>
          </a:p>
        </p:txBody>
      </p:sp>
      <p:sp>
        <p:nvSpPr>
          <p:cNvPr id="28836" name="Text Box 188"/>
          <p:cNvSpPr txBox="1">
            <a:spLocks noChangeArrowheads="1"/>
          </p:cNvSpPr>
          <p:nvPr/>
        </p:nvSpPr>
        <p:spPr bwMode="auto">
          <a:xfrm>
            <a:off x="2286000" y="62484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176E</a:t>
            </a:r>
            <a:endParaRPr lang="en-US" sz="1600" b="1"/>
          </a:p>
        </p:txBody>
      </p:sp>
      <p:sp>
        <p:nvSpPr>
          <p:cNvPr id="28837" name="Text Box 189"/>
          <p:cNvSpPr txBox="1">
            <a:spLocks noChangeArrowheads="1"/>
          </p:cNvSpPr>
          <p:nvPr/>
        </p:nvSpPr>
        <p:spPr bwMode="auto">
          <a:xfrm>
            <a:off x="1676400" y="62341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175E</a:t>
            </a:r>
            <a:endParaRPr lang="en-US" sz="1600" b="1"/>
          </a:p>
        </p:txBody>
      </p:sp>
      <p:sp>
        <p:nvSpPr>
          <p:cNvPr id="28838" name="Text Box 190"/>
          <p:cNvSpPr txBox="1">
            <a:spLocks noChangeArrowheads="1"/>
          </p:cNvSpPr>
          <p:nvPr/>
        </p:nvSpPr>
        <p:spPr bwMode="auto">
          <a:xfrm>
            <a:off x="5181600" y="6248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600" b="1"/>
              <a:t>179W</a:t>
            </a:r>
            <a:endParaRPr lang="en-US" sz="1600" b="1"/>
          </a:p>
        </p:txBody>
      </p:sp>
      <p:sp>
        <p:nvSpPr>
          <p:cNvPr id="28839" name="Text Box 191"/>
          <p:cNvSpPr txBox="1">
            <a:spLocks noChangeArrowheads="1"/>
          </p:cNvSpPr>
          <p:nvPr/>
        </p:nvSpPr>
        <p:spPr bwMode="auto">
          <a:xfrm>
            <a:off x="5791200" y="6248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178W</a:t>
            </a:r>
            <a:endParaRPr lang="en-US" sz="1600" b="1"/>
          </a:p>
        </p:txBody>
      </p:sp>
      <p:sp>
        <p:nvSpPr>
          <p:cNvPr id="28840" name="Text Box 192"/>
          <p:cNvSpPr txBox="1">
            <a:spLocks noChangeArrowheads="1"/>
          </p:cNvSpPr>
          <p:nvPr/>
        </p:nvSpPr>
        <p:spPr bwMode="auto">
          <a:xfrm>
            <a:off x="63849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177W</a:t>
            </a:r>
            <a:endParaRPr lang="en-US" sz="1600" b="1"/>
          </a:p>
        </p:txBody>
      </p:sp>
      <p:sp>
        <p:nvSpPr>
          <p:cNvPr id="28841" name="Text Box 193"/>
          <p:cNvSpPr txBox="1">
            <a:spLocks noChangeArrowheads="1"/>
          </p:cNvSpPr>
          <p:nvPr/>
        </p:nvSpPr>
        <p:spPr bwMode="auto">
          <a:xfrm>
            <a:off x="6994525" y="623411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/>
              <a:t>176W</a:t>
            </a:r>
            <a:endParaRPr lang="en-US" sz="1600" b="1"/>
          </a:p>
        </p:txBody>
      </p:sp>
      <p:sp>
        <p:nvSpPr>
          <p:cNvPr id="28842" name="Text Box 194"/>
          <p:cNvSpPr txBox="1">
            <a:spLocks noChangeArrowheads="1"/>
          </p:cNvSpPr>
          <p:nvPr/>
        </p:nvSpPr>
        <p:spPr bwMode="auto">
          <a:xfrm>
            <a:off x="7604125" y="2327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28843" name="Text Box 195"/>
          <p:cNvSpPr txBox="1">
            <a:spLocks noChangeArrowheads="1"/>
          </p:cNvSpPr>
          <p:nvPr/>
        </p:nvSpPr>
        <p:spPr bwMode="auto">
          <a:xfrm>
            <a:off x="7467600" y="2209800"/>
            <a:ext cx="28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8844" name="Text Box 196"/>
          <p:cNvSpPr txBox="1">
            <a:spLocks noChangeArrowheads="1"/>
          </p:cNvSpPr>
          <p:nvPr/>
        </p:nvSpPr>
        <p:spPr bwMode="auto">
          <a:xfrm>
            <a:off x="7543800" y="18700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2</a:t>
            </a:r>
            <a:endParaRPr lang="en-US" b="1"/>
          </a:p>
        </p:txBody>
      </p:sp>
      <p:sp>
        <p:nvSpPr>
          <p:cNvPr id="28845" name="Text Box 197"/>
          <p:cNvSpPr txBox="1">
            <a:spLocks noChangeArrowheads="1"/>
          </p:cNvSpPr>
          <p:nvPr/>
        </p:nvSpPr>
        <p:spPr bwMode="auto">
          <a:xfrm>
            <a:off x="7543800" y="1336675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3</a:t>
            </a:r>
            <a:endParaRPr lang="en-US" b="1"/>
          </a:p>
        </p:txBody>
      </p:sp>
      <p:sp>
        <p:nvSpPr>
          <p:cNvPr id="28846" name="Text Box 198"/>
          <p:cNvSpPr txBox="1">
            <a:spLocks noChangeArrowheads="1"/>
          </p:cNvSpPr>
          <p:nvPr/>
        </p:nvSpPr>
        <p:spPr bwMode="auto">
          <a:xfrm>
            <a:off x="7543800" y="727075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4</a:t>
            </a:r>
            <a:endParaRPr lang="en-US" b="1"/>
          </a:p>
        </p:txBody>
      </p:sp>
      <p:sp>
        <p:nvSpPr>
          <p:cNvPr id="28847" name="Text Box 199"/>
          <p:cNvSpPr txBox="1">
            <a:spLocks noChangeArrowheads="1"/>
          </p:cNvSpPr>
          <p:nvPr/>
        </p:nvSpPr>
        <p:spPr bwMode="auto">
          <a:xfrm>
            <a:off x="7642225" y="3725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8848" name="Text Box 200"/>
          <p:cNvSpPr txBox="1">
            <a:spLocks noChangeArrowheads="1"/>
          </p:cNvSpPr>
          <p:nvPr/>
        </p:nvSpPr>
        <p:spPr bwMode="auto">
          <a:xfrm>
            <a:off x="7543800" y="33178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28849" name="Text Box 201"/>
          <p:cNvSpPr txBox="1">
            <a:spLocks noChangeArrowheads="1"/>
          </p:cNvSpPr>
          <p:nvPr/>
        </p:nvSpPr>
        <p:spPr bwMode="auto">
          <a:xfrm>
            <a:off x="7543800" y="38512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2</a:t>
            </a:r>
            <a:endParaRPr lang="en-US" b="1"/>
          </a:p>
        </p:txBody>
      </p:sp>
      <p:sp>
        <p:nvSpPr>
          <p:cNvPr id="28850" name="Text Box 202"/>
          <p:cNvSpPr txBox="1">
            <a:spLocks noChangeArrowheads="1"/>
          </p:cNvSpPr>
          <p:nvPr/>
        </p:nvSpPr>
        <p:spPr bwMode="auto">
          <a:xfrm>
            <a:off x="7604125" y="4384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3</a:t>
            </a:r>
            <a:endParaRPr lang="en-US" b="1"/>
          </a:p>
        </p:txBody>
      </p:sp>
      <p:sp>
        <p:nvSpPr>
          <p:cNvPr id="28851" name="Text Box 203"/>
          <p:cNvSpPr txBox="1">
            <a:spLocks noChangeArrowheads="1"/>
          </p:cNvSpPr>
          <p:nvPr/>
        </p:nvSpPr>
        <p:spPr bwMode="auto">
          <a:xfrm>
            <a:off x="76041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4</a:t>
            </a:r>
            <a:endParaRPr lang="en-US" b="1"/>
          </a:p>
        </p:txBody>
      </p:sp>
      <p:sp>
        <p:nvSpPr>
          <p:cNvPr id="28852" name="Text Box 204"/>
          <p:cNvSpPr txBox="1">
            <a:spLocks noChangeArrowheads="1"/>
          </p:cNvSpPr>
          <p:nvPr/>
        </p:nvSpPr>
        <p:spPr bwMode="auto">
          <a:xfrm>
            <a:off x="7620000" y="54514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5</a:t>
            </a:r>
            <a:endParaRPr lang="en-US" b="1"/>
          </a:p>
        </p:txBody>
      </p:sp>
      <p:sp>
        <p:nvSpPr>
          <p:cNvPr id="28853" name="Text Box 205"/>
          <p:cNvSpPr txBox="1">
            <a:spLocks noChangeArrowheads="1"/>
          </p:cNvSpPr>
          <p:nvPr/>
        </p:nvSpPr>
        <p:spPr bwMode="auto">
          <a:xfrm>
            <a:off x="1295400" y="2327275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28854" name="Text Box 206"/>
          <p:cNvSpPr txBox="1">
            <a:spLocks noChangeArrowheads="1"/>
          </p:cNvSpPr>
          <p:nvPr/>
        </p:nvSpPr>
        <p:spPr bwMode="auto">
          <a:xfrm>
            <a:off x="1295400" y="18700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2</a:t>
            </a:r>
            <a:endParaRPr lang="en-US" b="1"/>
          </a:p>
        </p:txBody>
      </p:sp>
      <p:sp>
        <p:nvSpPr>
          <p:cNvPr id="28855" name="Text Box 207"/>
          <p:cNvSpPr txBox="1">
            <a:spLocks noChangeArrowheads="1"/>
          </p:cNvSpPr>
          <p:nvPr/>
        </p:nvSpPr>
        <p:spPr bwMode="auto">
          <a:xfrm>
            <a:off x="1295400" y="13366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3</a:t>
            </a:r>
            <a:endParaRPr lang="en-US" b="1"/>
          </a:p>
        </p:txBody>
      </p:sp>
      <p:sp>
        <p:nvSpPr>
          <p:cNvPr id="28856" name="Text Box 208"/>
          <p:cNvSpPr txBox="1">
            <a:spLocks noChangeArrowheads="1"/>
          </p:cNvSpPr>
          <p:nvPr/>
        </p:nvSpPr>
        <p:spPr bwMode="auto">
          <a:xfrm>
            <a:off x="1279525" y="803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4</a:t>
            </a:r>
            <a:endParaRPr lang="en-US" b="1"/>
          </a:p>
        </p:txBody>
      </p:sp>
      <p:sp>
        <p:nvSpPr>
          <p:cNvPr id="28857" name="Text Box 209"/>
          <p:cNvSpPr txBox="1">
            <a:spLocks noChangeArrowheads="1"/>
          </p:cNvSpPr>
          <p:nvPr/>
        </p:nvSpPr>
        <p:spPr bwMode="auto">
          <a:xfrm>
            <a:off x="1279525" y="3394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1</a:t>
            </a:r>
            <a:endParaRPr lang="en-US" b="1"/>
          </a:p>
        </p:txBody>
      </p:sp>
      <p:sp>
        <p:nvSpPr>
          <p:cNvPr id="28858" name="Text Box 210"/>
          <p:cNvSpPr txBox="1">
            <a:spLocks noChangeArrowheads="1"/>
          </p:cNvSpPr>
          <p:nvPr/>
        </p:nvSpPr>
        <p:spPr bwMode="auto">
          <a:xfrm>
            <a:off x="1295400" y="39274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2</a:t>
            </a:r>
            <a:endParaRPr lang="en-US" b="1"/>
          </a:p>
        </p:txBody>
      </p:sp>
      <p:sp>
        <p:nvSpPr>
          <p:cNvPr id="28859" name="Text Box 211"/>
          <p:cNvSpPr txBox="1">
            <a:spLocks noChangeArrowheads="1"/>
          </p:cNvSpPr>
          <p:nvPr/>
        </p:nvSpPr>
        <p:spPr bwMode="auto">
          <a:xfrm>
            <a:off x="1279525" y="4384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/>
              <a:t>3</a:t>
            </a:r>
            <a:endParaRPr lang="en-US" b="1"/>
          </a:p>
        </p:txBody>
      </p:sp>
      <p:sp>
        <p:nvSpPr>
          <p:cNvPr id="28860" name="Text Box 212"/>
          <p:cNvSpPr txBox="1">
            <a:spLocks noChangeArrowheads="1"/>
          </p:cNvSpPr>
          <p:nvPr/>
        </p:nvSpPr>
        <p:spPr bwMode="auto">
          <a:xfrm>
            <a:off x="1295400" y="491807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4</a:t>
            </a:r>
            <a:endParaRPr lang="en-US" b="1"/>
          </a:p>
        </p:txBody>
      </p:sp>
      <p:sp>
        <p:nvSpPr>
          <p:cNvPr id="28861" name="Text Box 213"/>
          <p:cNvSpPr txBox="1">
            <a:spLocks noChangeArrowheads="1"/>
          </p:cNvSpPr>
          <p:nvPr/>
        </p:nvSpPr>
        <p:spPr bwMode="auto">
          <a:xfrm>
            <a:off x="1279525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/>
              <a:t>5</a:t>
            </a:r>
            <a:endParaRPr lang="en-US" b="1"/>
          </a:p>
        </p:txBody>
      </p:sp>
      <p:sp>
        <p:nvSpPr>
          <p:cNvPr id="28862" name="Oval 214"/>
          <p:cNvSpPr>
            <a:spLocks noChangeArrowheads="1"/>
          </p:cNvSpPr>
          <p:nvPr/>
        </p:nvSpPr>
        <p:spPr bwMode="auto">
          <a:xfrm>
            <a:off x="228600" y="3810000"/>
            <a:ext cx="4572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8863" name="Text Box 215"/>
          <p:cNvSpPr txBox="1">
            <a:spLocks noChangeArrowheads="1"/>
          </p:cNvSpPr>
          <p:nvPr/>
        </p:nvSpPr>
        <p:spPr bwMode="auto">
          <a:xfrm>
            <a:off x="304800" y="3470275"/>
            <a:ext cx="46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N</a:t>
            </a:r>
            <a:endParaRPr lang="en-US"/>
          </a:p>
        </p:txBody>
      </p:sp>
      <p:sp>
        <p:nvSpPr>
          <p:cNvPr id="28864" name="Text Box 216"/>
          <p:cNvSpPr txBox="1">
            <a:spLocks noChangeArrowheads="1"/>
          </p:cNvSpPr>
          <p:nvPr/>
        </p:nvSpPr>
        <p:spPr bwMode="auto">
          <a:xfrm>
            <a:off x="669925" y="3851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E</a:t>
            </a:r>
            <a:endParaRPr lang="en-US"/>
          </a:p>
        </p:txBody>
      </p:sp>
      <p:sp>
        <p:nvSpPr>
          <p:cNvPr id="28865" name="Line 217"/>
          <p:cNvSpPr>
            <a:spLocks noChangeShapeType="1"/>
          </p:cNvSpPr>
          <p:nvPr/>
        </p:nvSpPr>
        <p:spPr bwMode="auto">
          <a:xfrm>
            <a:off x="4572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66" name="Line 218"/>
          <p:cNvSpPr>
            <a:spLocks noChangeShapeType="1"/>
          </p:cNvSpPr>
          <p:nvPr/>
        </p:nvSpPr>
        <p:spPr bwMode="auto">
          <a:xfrm>
            <a:off x="228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67" name="Text Box 219"/>
          <p:cNvSpPr txBox="1">
            <a:spLocks noChangeArrowheads="1"/>
          </p:cNvSpPr>
          <p:nvPr/>
        </p:nvSpPr>
        <p:spPr bwMode="auto">
          <a:xfrm>
            <a:off x="365125" y="438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S</a:t>
            </a:r>
            <a:endParaRPr lang="en-US"/>
          </a:p>
        </p:txBody>
      </p:sp>
      <p:sp>
        <p:nvSpPr>
          <p:cNvPr id="28868" name="Text Box 220"/>
          <p:cNvSpPr txBox="1">
            <a:spLocks noChangeArrowheads="1"/>
          </p:cNvSpPr>
          <p:nvPr/>
        </p:nvSpPr>
        <p:spPr bwMode="auto">
          <a:xfrm>
            <a:off x="-92075" y="38512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</a:t>
            </a:r>
            <a:endParaRPr lang="en-US"/>
          </a:p>
        </p:txBody>
      </p:sp>
      <p:sp>
        <p:nvSpPr>
          <p:cNvPr id="28869" name="Line 221"/>
          <p:cNvSpPr>
            <a:spLocks noChangeShapeType="1"/>
          </p:cNvSpPr>
          <p:nvPr/>
        </p:nvSpPr>
        <p:spPr bwMode="auto">
          <a:xfrm>
            <a:off x="1905000" y="3124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70" name="Text Box 222"/>
          <p:cNvSpPr txBox="1">
            <a:spLocks noChangeArrowheads="1"/>
          </p:cNvSpPr>
          <p:nvPr/>
        </p:nvSpPr>
        <p:spPr bwMode="auto">
          <a:xfrm>
            <a:off x="6858000" y="4343400"/>
            <a:ext cx="457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8871" name="Text Box 223"/>
          <p:cNvSpPr txBox="1">
            <a:spLocks noChangeArrowheads="1"/>
          </p:cNvSpPr>
          <p:nvPr/>
        </p:nvSpPr>
        <p:spPr bwMode="auto">
          <a:xfrm>
            <a:off x="5257800" y="1738313"/>
            <a:ext cx="47307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 b="1"/>
              <a:t>.</a:t>
            </a:r>
            <a:endParaRPr lang="en-AU" sz="7200" b="1"/>
          </a:p>
        </p:txBody>
      </p:sp>
      <p:sp>
        <p:nvSpPr>
          <p:cNvPr id="28872" name="Text Box 224"/>
          <p:cNvSpPr txBox="1">
            <a:spLocks noChangeArrowheads="1"/>
          </p:cNvSpPr>
          <p:nvPr/>
        </p:nvSpPr>
        <p:spPr bwMode="auto">
          <a:xfrm>
            <a:off x="5965825" y="5554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8873" name="Text Box 225"/>
          <p:cNvSpPr txBox="1">
            <a:spLocks noChangeArrowheads="1"/>
          </p:cNvSpPr>
          <p:nvPr/>
        </p:nvSpPr>
        <p:spPr bwMode="auto">
          <a:xfrm>
            <a:off x="5394325" y="5222875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endParaRPr lang="en-AU"/>
          </a:p>
        </p:txBody>
      </p:sp>
      <p:sp>
        <p:nvSpPr>
          <p:cNvPr id="28874" name="Text Box 226"/>
          <p:cNvSpPr txBox="1">
            <a:spLocks noChangeArrowheads="1"/>
          </p:cNvSpPr>
          <p:nvPr/>
        </p:nvSpPr>
        <p:spPr bwMode="auto">
          <a:xfrm>
            <a:off x="6156325" y="2403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28875" name="Freeform 227"/>
          <p:cNvSpPr>
            <a:spLocks/>
          </p:cNvSpPr>
          <p:nvPr/>
        </p:nvSpPr>
        <p:spPr bwMode="auto">
          <a:xfrm>
            <a:off x="5716588" y="5122863"/>
            <a:ext cx="1692275" cy="947737"/>
          </a:xfrm>
          <a:custGeom>
            <a:avLst/>
            <a:gdLst>
              <a:gd name="T0" fmla="*/ 2147483647 w 1066"/>
              <a:gd name="T1" fmla="*/ 2147483647 h 597"/>
              <a:gd name="T2" fmla="*/ 2147483647 w 1066"/>
              <a:gd name="T3" fmla="*/ 2147483647 h 597"/>
              <a:gd name="T4" fmla="*/ 2147483647 w 1066"/>
              <a:gd name="T5" fmla="*/ 2147483647 h 597"/>
              <a:gd name="T6" fmla="*/ 2147483647 w 1066"/>
              <a:gd name="T7" fmla="*/ 2147483647 h 597"/>
              <a:gd name="T8" fmla="*/ 2147483647 w 1066"/>
              <a:gd name="T9" fmla="*/ 2147483647 h 597"/>
              <a:gd name="T10" fmla="*/ 2147483647 w 1066"/>
              <a:gd name="T11" fmla="*/ 2147483647 h 597"/>
              <a:gd name="T12" fmla="*/ 2147483647 w 1066"/>
              <a:gd name="T13" fmla="*/ 2147483647 h 597"/>
              <a:gd name="T14" fmla="*/ 2147483647 w 1066"/>
              <a:gd name="T15" fmla="*/ 2147483647 h 597"/>
              <a:gd name="T16" fmla="*/ 2147483647 w 1066"/>
              <a:gd name="T17" fmla="*/ 2147483647 h 597"/>
              <a:gd name="T18" fmla="*/ 2147483647 w 1066"/>
              <a:gd name="T19" fmla="*/ 2147483647 h 597"/>
              <a:gd name="T20" fmla="*/ 2147483647 w 1066"/>
              <a:gd name="T21" fmla="*/ 2147483647 h 597"/>
              <a:gd name="T22" fmla="*/ 2147483647 w 1066"/>
              <a:gd name="T23" fmla="*/ 2147483647 h 597"/>
              <a:gd name="T24" fmla="*/ 2147483647 w 1066"/>
              <a:gd name="T25" fmla="*/ 2147483647 h 597"/>
              <a:gd name="T26" fmla="*/ 2147483647 w 1066"/>
              <a:gd name="T27" fmla="*/ 2147483647 h 597"/>
              <a:gd name="T28" fmla="*/ 2147483647 w 1066"/>
              <a:gd name="T29" fmla="*/ 2147483647 h 597"/>
              <a:gd name="T30" fmla="*/ 2147483647 w 1066"/>
              <a:gd name="T31" fmla="*/ 2147483647 h 597"/>
              <a:gd name="T32" fmla="*/ 2147483647 w 1066"/>
              <a:gd name="T33" fmla="*/ 2147483647 h 597"/>
              <a:gd name="T34" fmla="*/ 2147483647 w 1066"/>
              <a:gd name="T35" fmla="*/ 2147483647 h 597"/>
              <a:gd name="T36" fmla="*/ 2147483647 w 1066"/>
              <a:gd name="T37" fmla="*/ 2147483647 h 597"/>
              <a:gd name="T38" fmla="*/ 2147483647 w 1066"/>
              <a:gd name="T39" fmla="*/ 2147483647 h 597"/>
              <a:gd name="T40" fmla="*/ 2147483647 w 1066"/>
              <a:gd name="T41" fmla="*/ 2147483647 h 597"/>
              <a:gd name="T42" fmla="*/ 2147483647 w 1066"/>
              <a:gd name="T43" fmla="*/ 2147483647 h 597"/>
              <a:gd name="T44" fmla="*/ 2147483647 w 1066"/>
              <a:gd name="T45" fmla="*/ 2147483647 h 59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66"/>
              <a:gd name="T70" fmla="*/ 0 h 597"/>
              <a:gd name="T71" fmla="*/ 1066 w 1066"/>
              <a:gd name="T72" fmla="*/ 597 h 59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66" h="597">
                <a:moveTo>
                  <a:pt x="807" y="61"/>
                </a:moveTo>
                <a:cubicBezTo>
                  <a:pt x="732" y="50"/>
                  <a:pt x="767" y="63"/>
                  <a:pt x="703" y="21"/>
                </a:cubicBezTo>
                <a:cubicBezTo>
                  <a:pt x="681" y="6"/>
                  <a:pt x="650" y="16"/>
                  <a:pt x="623" y="13"/>
                </a:cubicBezTo>
                <a:cubicBezTo>
                  <a:pt x="604" y="11"/>
                  <a:pt x="586" y="8"/>
                  <a:pt x="567" y="5"/>
                </a:cubicBezTo>
                <a:cubicBezTo>
                  <a:pt x="464" y="12"/>
                  <a:pt x="452" y="0"/>
                  <a:pt x="391" y="61"/>
                </a:cubicBezTo>
                <a:cubicBezTo>
                  <a:pt x="384" y="68"/>
                  <a:pt x="382" y="79"/>
                  <a:pt x="375" y="85"/>
                </a:cubicBezTo>
                <a:cubicBezTo>
                  <a:pt x="361" y="98"/>
                  <a:pt x="327" y="117"/>
                  <a:pt x="327" y="117"/>
                </a:cubicBezTo>
                <a:cubicBezTo>
                  <a:pt x="311" y="141"/>
                  <a:pt x="295" y="165"/>
                  <a:pt x="279" y="189"/>
                </a:cubicBezTo>
                <a:cubicBezTo>
                  <a:pt x="274" y="196"/>
                  <a:pt x="276" y="206"/>
                  <a:pt x="271" y="213"/>
                </a:cubicBezTo>
                <a:cubicBezTo>
                  <a:pt x="242" y="257"/>
                  <a:pt x="138" y="288"/>
                  <a:pt x="87" y="301"/>
                </a:cubicBezTo>
                <a:cubicBezTo>
                  <a:pt x="0" y="359"/>
                  <a:pt x="69" y="452"/>
                  <a:pt x="143" y="477"/>
                </a:cubicBezTo>
                <a:cubicBezTo>
                  <a:pt x="193" y="515"/>
                  <a:pt x="166" y="492"/>
                  <a:pt x="223" y="549"/>
                </a:cubicBezTo>
                <a:cubicBezTo>
                  <a:pt x="235" y="561"/>
                  <a:pt x="255" y="560"/>
                  <a:pt x="271" y="565"/>
                </a:cubicBezTo>
                <a:cubicBezTo>
                  <a:pt x="366" y="597"/>
                  <a:pt x="401" y="591"/>
                  <a:pt x="519" y="597"/>
                </a:cubicBezTo>
                <a:cubicBezTo>
                  <a:pt x="583" y="592"/>
                  <a:pt x="650" y="591"/>
                  <a:pt x="711" y="565"/>
                </a:cubicBezTo>
                <a:cubicBezTo>
                  <a:pt x="722" y="560"/>
                  <a:pt x="732" y="553"/>
                  <a:pt x="743" y="549"/>
                </a:cubicBezTo>
                <a:cubicBezTo>
                  <a:pt x="759" y="543"/>
                  <a:pt x="791" y="533"/>
                  <a:pt x="791" y="533"/>
                </a:cubicBezTo>
                <a:cubicBezTo>
                  <a:pt x="868" y="539"/>
                  <a:pt x="939" y="552"/>
                  <a:pt x="1015" y="541"/>
                </a:cubicBezTo>
                <a:cubicBezTo>
                  <a:pt x="1066" y="490"/>
                  <a:pt x="1029" y="537"/>
                  <a:pt x="1047" y="413"/>
                </a:cubicBezTo>
                <a:cubicBezTo>
                  <a:pt x="1050" y="391"/>
                  <a:pt x="1063" y="349"/>
                  <a:pt x="1063" y="349"/>
                </a:cubicBezTo>
                <a:cubicBezTo>
                  <a:pt x="1049" y="265"/>
                  <a:pt x="1052" y="323"/>
                  <a:pt x="1007" y="269"/>
                </a:cubicBezTo>
                <a:cubicBezTo>
                  <a:pt x="973" y="228"/>
                  <a:pt x="913" y="161"/>
                  <a:pt x="871" y="133"/>
                </a:cubicBezTo>
                <a:cubicBezTo>
                  <a:pt x="839" y="112"/>
                  <a:pt x="824" y="95"/>
                  <a:pt x="807" y="6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76" name="Text Box 228"/>
          <p:cNvSpPr txBox="1">
            <a:spLocks noChangeArrowheads="1"/>
          </p:cNvSpPr>
          <p:nvPr/>
        </p:nvSpPr>
        <p:spPr bwMode="auto">
          <a:xfrm>
            <a:off x="5791200" y="5334000"/>
            <a:ext cx="1776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OBSERVER</a:t>
            </a:r>
          </a:p>
          <a:p>
            <a:r>
              <a:rPr lang="en-US"/>
              <a:t> IS</a:t>
            </a:r>
            <a:endParaRPr lang="en-AU"/>
          </a:p>
        </p:txBody>
      </p:sp>
      <p:sp>
        <p:nvSpPr>
          <p:cNvPr id="28877" name="Freeform 229"/>
          <p:cNvSpPr>
            <a:spLocks/>
          </p:cNvSpPr>
          <p:nvPr/>
        </p:nvSpPr>
        <p:spPr bwMode="auto">
          <a:xfrm>
            <a:off x="4838700" y="1765300"/>
            <a:ext cx="1147763" cy="917575"/>
          </a:xfrm>
          <a:custGeom>
            <a:avLst/>
            <a:gdLst>
              <a:gd name="T0" fmla="*/ 2147483647 w 723"/>
              <a:gd name="T1" fmla="*/ 2147483647 h 578"/>
              <a:gd name="T2" fmla="*/ 2147483647 w 723"/>
              <a:gd name="T3" fmla="*/ 2147483647 h 578"/>
              <a:gd name="T4" fmla="*/ 2147483647 w 723"/>
              <a:gd name="T5" fmla="*/ 2147483647 h 578"/>
              <a:gd name="T6" fmla="*/ 2147483647 w 723"/>
              <a:gd name="T7" fmla="*/ 2147483647 h 578"/>
              <a:gd name="T8" fmla="*/ 2147483647 w 723"/>
              <a:gd name="T9" fmla="*/ 2147483647 h 578"/>
              <a:gd name="T10" fmla="*/ 2147483647 w 723"/>
              <a:gd name="T11" fmla="*/ 2147483647 h 578"/>
              <a:gd name="T12" fmla="*/ 2147483647 w 723"/>
              <a:gd name="T13" fmla="*/ 2147483647 h 578"/>
              <a:gd name="T14" fmla="*/ 2147483647 w 723"/>
              <a:gd name="T15" fmla="*/ 2147483647 h 578"/>
              <a:gd name="T16" fmla="*/ 2147483647 w 723"/>
              <a:gd name="T17" fmla="*/ 2147483647 h 578"/>
              <a:gd name="T18" fmla="*/ 2147483647 w 723"/>
              <a:gd name="T19" fmla="*/ 2147483647 h 578"/>
              <a:gd name="T20" fmla="*/ 2147483647 w 723"/>
              <a:gd name="T21" fmla="*/ 2147483647 h 578"/>
              <a:gd name="T22" fmla="*/ 2147483647 w 723"/>
              <a:gd name="T23" fmla="*/ 2147483647 h 578"/>
              <a:gd name="T24" fmla="*/ 2147483647 w 723"/>
              <a:gd name="T25" fmla="*/ 2147483647 h 578"/>
              <a:gd name="T26" fmla="*/ 2147483647 w 723"/>
              <a:gd name="T27" fmla="*/ 2147483647 h 578"/>
              <a:gd name="T28" fmla="*/ 2147483647 w 723"/>
              <a:gd name="T29" fmla="*/ 2147483647 h 578"/>
              <a:gd name="T30" fmla="*/ 2147483647 w 723"/>
              <a:gd name="T31" fmla="*/ 2147483647 h 578"/>
              <a:gd name="T32" fmla="*/ 2147483647 w 723"/>
              <a:gd name="T33" fmla="*/ 2147483647 h 578"/>
              <a:gd name="T34" fmla="*/ 2147483647 w 723"/>
              <a:gd name="T35" fmla="*/ 2147483647 h 578"/>
              <a:gd name="T36" fmla="*/ 2147483647 w 723"/>
              <a:gd name="T37" fmla="*/ 2147483647 h 578"/>
              <a:gd name="T38" fmla="*/ 2147483647 w 723"/>
              <a:gd name="T39" fmla="*/ 2147483647 h 578"/>
              <a:gd name="T40" fmla="*/ 2147483647 w 723"/>
              <a:gd name="T41" fmla="*/ 2147483647 h 578"/>
              <a:gd name="T42" fmla="*/ 2147483647 w 723"/>
              <a:gd name="T43" fmla="*/ 2147483647 h 578"/>
              <a:gd name="T44" fmla="*/ 2147483647 w 723"/>
              <a:gd name="T45" fmla="*/ 2147483647 h 578"/>
              <a:gd name="T46" fmla="*/ 2147483647 w 723"/>
              <a:gd name="T47" fmla="*/ 2147483647 h 57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23"/>
              <a:gd name="T73" fmla="*/ 0 h 578"/>
              <a:gd name="T74" fmla="*/ 723 w 723"/>
              <a:gd name="T75" fmla="*/ 578 h 57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23" h="578">
                <a:moveTo>
                  <a:pt x="400" y="520"/>
                </a:moveTo>
                <a:cubicBezTo>
                  <a:pt x="437" y="495"/>
                  <a:pt x="466" y="491"/>
                  <a:pt x="512" y="480"/>
                </a:cubicBezTo>
                <a:cubicBezTo>
                  <a:pt x="523" y="477"/>
                  <a:pt x="533" y="475"/>
                  <a:pt x="544" y="472"/>
                </a:cubicBezTo>
                <a:cubicBezTo>
                  <a:pt x="555" y="469"/>
                  <a:pt x="576" y="464"/>
                  <a:pt x="576" y="464"/>
                </a:cubicBezTo>
                <a:cubicBezTo>
                  <a:pt x="635" y="405"/>
                  <a:pt x="610" y="424"/>
                  <a:pt x="648" y="368"/>
                </a:cubicBezTo>
                <a:cubicBezTo>
                  <a:pt x="656" y="338"/>
                  <a:pt x="673" y="318"/>
                  <a:pt x="680" y="288"/>
                </a:cubicBezTo>
                <a:cubicBezTo>
                  <a:pt x="693" y="235"/>
                  <a:pt x="709" y="182"/>
                  <a:pt x="720" y="128"/>
                </a:cubicBezTo>
                <a:cubicBezTo>
                  <a:pt x="717" y="88"/>
                  <a:pt x="723" y="47"/>
                  <a:pt x="712" y="8"/>
                </a:cubicBezTo>
                <a:cubicBezTo>
                  <a:pt x="710" y="0"/>
                  <a:pt x="696" y="14"/>
                  <a:pt x="688" y="16"/>
                </a:cubicBezTo>
                <a:cubicBezTo>
                  <a:pt x="677" y="19"/>
                  <a:pt x="667" y="21"/>
                  <a:pt x="656" y="24"/>
                </a:cubicBezTo>
                <a:cubicBezTo>
                  <a:pt x="614" y="37"/>
                  <a:pt x="570" y="50"/>
                  <a:pt x="528" y="64"/>
                </a:cubicBezTo>
                <a:cubicBezTo>
                  <a:pt x="488" y="61"/>
                  <a:pt x="448" y="63"/>
                  <a:pt x="408" y="56"/>
                </a:cubicBezTo>
                <a:cubicBezTo>
                  <a:pt x="399" y="54"/>
                  <a:pt x="393" y="44"/>
                  <a:pt x="384" y="40"/>
                </a:cubicBezTo>
                <a:cubicBezTo>
                  <a:pt x="359" y="29"/>
                  <a:pt x="331" y="23"/>
                  <a:pt x="304" y="16"/>
                </a:cubicBezTo>
                <a:cubicBezTo>
                  <a:pt x="296" y="28"/>
                  <a:pt x="268" y="77"/>
                  <a:pt x="248" y="88"/>
                </a:cubicBezTo>
                <a:cubicBezTo>
                  <a:pt x="233" y="96"/>
                  <a:pt x="200" y="104"/>
                  <a:pt x="200" y="104"/>
                </a:cubicBezTo>
                <a:cubicBezTo>
                  <a:pt x="145" y="159"/>
                  <a:pt x="165" y="133"/>
                  <a:pt x="136" y="176"/>
                </a:cubicBezTo>
                <a:cubicBezTo>
                  <a:pt x="133" y="213"/>
                  <a:pt x="134" y="251"/>
                  <a:pt x="128" y="288"/>
                </a:cubicBezTo>
                <a:cubicBezTo>
                  <a:pt x="123" y="319"/>
                  <a:pt x="80" y="368"/>
                  <a:pt x="80" y="368"/>
                </a:cubicBezTo>
                <a:cubicBezTo>
                  <a:pt x="68" y="416"/>
                  <a:pt x="50" y="459"/>
                  <a:pt x="32" y="504"/>
                </a:cubicBezTo>
                <a:cubicBezTo>
                  <a:pt x="26" y="520"/>
                  <a:pt x="21" y="536"/>
                  <a:pt x="16" y="552"/>
                </a:cubicBezTo>
                <a:cubicBezTo>
                  <a:pt x="13" y="560"/>
                  <a:pt x="0" y="578"/>
                  <a:pt x="8" y="576"/>
                </a:cubicBezTo>
                <a:cubicBezTo>
                  <a:pt x="80" y="558"/>
                  <a:pt x="51" y="567"/>
                  <a:pt x="96" y="552"/>
                </a:cubicBezTo>
                <a:cubicBezTo>
                  <a:pt x="199" y="563"/>
                  <a:pt x="305" y="567"/>
                  <a:pt x="400" y="52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78" name="Text Box 230"/>
          <p:cNvSpPr txBox="1">
            <a:spLocks noChangeArrowheads="1"/>
          </p:cNvSpPr>
          <p:nvPr/>
        </p:nvSpPr>
        <p:spPr bwMode="auto">
          <a:xfrm>
            <a:off x="5105400" y="213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/>
          </a:p>
        </p:txBody>
      </p:sp>
      <p:sp>
        <p:nvSpPr>
          <p:cNvPr id="28879" name="Text Box 231"/>
          <p:cNvSpPr txBox="1">
            <a:spLocks noChangeArrowheads="1"/>
          </p:cNvSpPr>
          <p:nvPr/>
        </p:nvSpPr>
        <p:spPr bwMode="auto">
          <a:xfrm>
            <a:off x="5013325" y="2022475"/>
            <a:ext cx="141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HOOK IS</a:t>
            </a:r>
            <a:endParaRPr lang="en-AU"/>
          </a:p>
        </p:txBody>
      </p:sp>
      <p:sp>
        <p:nvSpPr>
          <p:cNvPr id="28880" name="Line 232"/>
          <p:cNvSpPr>
            <a:spLocks noChangeShapeType="1"/>
          </p:cNvSpPr>
          <p:nvPr/>
        </p:nvSpPr>
        <p:spPr bwMode="auto">
          <a:xfrm flipH="1" flipV="1">
            <a:off x="5410200" y="2590800"/>
            <a:ext cx="16002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81" name="Line 233"/>
          <p:cNvSpPr>
            <a:spLocks noChangeShapeType="1"/>
          </p:cNvSpPr>
          <p:nvPr/>
        </p:nvSpPr>
        <p:spPr bwMode="auto">
          <a:xfrm flipV="1">
            <a:off x="7467600" y="10668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82" name="Line 234"/>
          <p:cNvSpPr>
            <a:spLocks noChangeShapeType="1"/>
          </p:cNvSpPr>
          <p:nvPr/>
        </p:nvSpPr>
        <p:spPr bwMode="auto">
          <a:xfrm>
            <a:off x="6096000" y="3733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83" name="Line 235"/>
          <p:cNvSpPr>
            <a:spLocks noChangeShapeType="1"/>
          </p:cNvSpPr>
          <p:nvPr/>
        </p:nvSpPr>
        <p:spPr bwMode="auto">
          <a:xfrm>
            <a:off x="6096000" y="3733800"/>
            <a:ext cx="457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84" name="Text Box 236"/>
          <p:cNvSpPr txBox="1">
            <a:spLocks noChangeArrowheads="1"/>
          </p:cNvSpPr>
          <p:nvPr/>
        </p:nvSpPr>
        <p:spPr bwMode="auto">
          <a:xfrm>
            <a:off x="6613525" y="3775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pic>
        <p:nvPicPr>
          <p:cNvPr id="28885" name="Picture 237" descr="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495800"/>
            <a:ext cx="12573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886" name="Rectangle 238"/>
          <p:cNvSpPr>
            <a:spLocks noChangeArrowheads="1"/>
          </p:cNvSpPr>
          <p:nvPr/>
        </p:nvSpPr>
        <p:spPr bwMode="auto">
          <a:xfrm>
            <a:off x="1905000" y="1219200"/>
            <a:ext cx="2590800" cy="396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/>
              <a:t>VESSEL SPEED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10 KNOTS/HOUR</a:t>
            </a:r>
          </a:p>
          <a:p>
            <a:pPr algn="ctr"/>
            <a:r>
              <a:rPr lang="en-US" u="sng">
                <a:solidFill>
                  <a:schemeClr val="tx2"/>
                </a:solidFill>
              </a:rPr>
              <a:t>DISTANCE FROM</a:t>
            </a:r>
          </a:p>
          <a:p>
            <a:pPr algn="ctr"/>
            <a:r>
              <a:rPr lang="en-US" u="sng">
                <a:solidFill>
                  <a:schemeClr val="tx2"/>
                </a:solidFill>
              </a:rPr>
              <a:t>OBSERVER IS TO</a:t>
            </a:r>
          </a:p>
          <a:p>
            <a:pPr algn="ctr"/>
            <a:r>
              <a:rPr lang="en-US" u="sng">
                <a:solidFill>
                  <a:schemeClr val="tx2"/>
                </a:solidFill>
              </a:rPr>
              <a:t>HOOK IS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360 NM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HOW LONG WILL 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TAKE TO TRAVEL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FROM OBSERVER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TO HOOK IS?</a:t>
            </a:r>
            <a:endParaRPr lang="en-AU">
              <a:solidFill>
                <a:srgbClr val="FF0000"/>
              </a:solidFill>
            </a:endParaRPr>
          </a:p>
        </p:txBody>
      </p:sp>
      <p:sp>
        <p:nvSpPr>
          <p:cNvPr id="28887" name="Rectangle 239"/>
          <p:cNvSpPr>
            <a:spLocks noChangeArrowheads="1"/>
          </p:cNvSpPr>
          <p:nvPr/>
        </p:nvSpPr>
        <p:spPr bwMode="auto">
          <a:xfrm>
            <a:off x="6934200" y="685800"/>
            <a:ext cx="19812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 = T X S</a:t>
            </a:r>
          </a:p>
          <a:p>
            <a:pPr algn="ctr"/>
            <a:endParaRPr lang="en-US"/>
          </a:p>
          <a:p>
            <a:pPr algn="ctr"/>
            <a:r>
              <a:rPr lang="en-US"/>
              <a:t>T = D/S</a:t>
            </a:r>
          </a:p>
          <a:p>
            <a:pPr algn="ctr"/>
            <a:endParaRPr lang="en-US"/>
          </a:p>
          <a:p>
            <a:pPr algn="ctr"/>
            <a:r>
              <a:rPr lang="en-US"/>
              <a:t>T = 360 NM</a:t>
            </a:r>
          </a:p>
          <a:p>
            <a:pPr algn="ctr"/>
            <a:endParaRPr lang="en-AU"/>
          </a:p>
        </p:txBody>
      </p:sp>
      <p:sp>
        <p:nvSpPr>
          <p:cNvPr id="28888" name="Line 241"/>
          <p:cNvSpPr>
            <a:spLocks noChangeShapeType="1"/>
          </p:cNvSpPr>
          <p:nvPr/>
        </p:nvSpPr>
        <p:spPr bwMode="auto">
          <a:xfrm flipV="1">
            <a:off x="7696200" y="3200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889" name="Text Box 242"/>
          <p:cNvSpPr txBox="1">
            <a:spLocks noChangeArrowheads="1"/>
          </p:cNvSpPr>
          <p:nvPr/>
        </p:nvSpPr>
        <p:spPr bwMode="auto">
          <a:xfrm>
            <a:off x="6934200" y="3165475"/>
            <a:ext cx="248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10 KNOTS/HR</a:t>
            </a:r>
            <a:endParaRPr lang="en-AU"/>
          </a:p>
        </p:txBody>
      </p:sp>
      <p:sp>
        <p:nvSpPr>
          <p:cNvPr id="28890" name="Text Box 243"/>
          <p:cNvSpPr txBox="1">
            <a:spLocks noChangeArrowheads="1"/>
          </p:cNvSpPr>
          <p:nvPr/>
        </p:nvSpPr>
        <p:spPr bwMode="auto">
          <a:xfrm>
            <a:off x="6994525" y="3622675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 36 HOURS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19200" y="1219200"/>
            <a:ext cx="6553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200" b="1"/>
              <a:t>All these lines together provide the </a:t>
            </a:r>
            <a:r>
              <a:rPr lang="en-US" sz="3200" b="1">
                <a:solidFill>
                  <a:srgbClr val="FFFF00"/>
                </a:solidFill>
              </a:rPr>
              <a:t>GRID</a:t>
            </a:r>
            <a:r>
              <a:rPr lang="en-AU" sz="3200" b="1"/>
              <a:t> </a:t>
            </a:r>
            <a:r>
              <a:rPr lang="en-US" sz="3200" b="1"/>
              <a:t> </a:t>
            </a:r>
            <a:r>
              <a:rPr lang="en-AU" sz="3200" b="1">
                <a:solidFill>
                  <a:schemeClr val="accent1"/>
                </a:solidFill>
              </a:rPr>
              <a:t>(</a:t>
            </a:r>
            <a:r>
              <a:rPr lang="en-AU" sz="3200" b="1">
                <a:solidFill>
                  <a:srgbClr val="FFFF00"/>
                </a:solidFill>
              </a:rPr>
              <a:t>fig 3</a:t>
            </a:r>
            <a:r>
              <a:rPr lang="en-AU" sz="3200" b="1">
                <a:solidFill>
                  <a:schemeClr val="accent1"/>
                </a:solidFill>
              </a:rPr>
              <a:t>)</a:t>
            </a:r>
            <a:r>
              <a:rPr lang="en-US" sz="3200" b="1"/>
              <a:t> which enables us to describe any position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200" b="1"/>
              <a:t> in </a:t>
            </a:r>
            <a:r>
              <a:rPr lang="en-US" sz="3200" b="1">
                <a:solidFill>
                  <a:srgbClr val="FFFF00"/>
                </a:solidFill>
              </a:rPr>
              <a:t>Latitude </a:t>
            </a:r>
            <a:r>
              <a:rPr lang="en-US" sz="3200" b="1"/>
              <a:t>and in </a:t>
            </a:r>
            <a:r>
              <a:rPr lang="en-US" sz="3200" b="1">
                <a:solidFill>
                  <a:srgbClr val="FFFF00"/>
                </a:solidFill>
              </a:rPr>
              <a:t>Longitude</a:t>
            </a:r>
            <a:endParaRPr lang="en-US" sz="3200" b="1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4163" y="3657600"/>
            <a:ext cx="2971800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1447800" y="457200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 b="1" dirty="0" smtClean="0">
                <a:solidFill>
                  <a:srgbClr val="FFFF00"/>
                </a:solidFill>
              </a:rPr>
              <a:t>fig</a:t>
            </a:r>
            <a:r>
              <a:rPr lang="en-AU" b="1" dirty="0">
                <a:solidFill>
                  <a:srgbClr val="FFFF00"/>
                </a:solidFill>
              </a:rPr>
              <a:t>. 3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Click="0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9906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The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rgbClr val="FF99FF"/>
                </a:solidFill>
              </a:rPr>
              <a:t>equator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FF99FF"/>
                </a:solidFill>
              </a:rPr>
              <a:t>00</a:t>
            </a:r>
            <a:r>
              <a:rPr lang="en-US" sz="3200" b="1" dirty="0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 ° of latitude</a:t>
            </a:r>
            <a:r>
              <a:rPr lang="en-US" sz="3200" b="1" dirty="0" smtClean="0"/>
              <a:t>) divides </a:t>
            </a:r>
            <a:r>
              <a:rPr lang="en-US" sz="3200" b="1" dirty="0"/>
              <a:t>the earth into the North and South Hemispheres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95304"/>
            <a:ext cx="20002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600000" rev="0"/>
            </a:camera>
            <a:lightRig rig="threePt" dir="t"/>
          </a:scene3d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33600"/>
            <a:ext cx="21336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3581400" y="2400300"/>
            <a:ext cx="1981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b="1">
                <a:solidFill>
                  <a:srgbClr val="FFFF00"/>
                </a:solidFill>
              </a:rPr>
              <a:t>Northern hemisphere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3657600" y="335915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b="1">
                <a:solidFill>
                  <a:srgbClr val="FFFF00"/>
                </a:solidFill>
              </a:rPr>
              <a:t>Southern hemisphere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86400" y="2905125"/>
            <a:ext cx="381000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35613" y="3765550"/>
            <a:ext cx="336550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216275" y="2828925"/>
            <a:ext cx="533400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16275" y="3786188"/>
            <a:ext cx="609600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>
            <a:off x="6248400" y="2371725"/>
            <a:ext cx="228600" cy="990600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4" name="Left Brace 13"/>
          <p:cNvSpPr/>
          <p:nvPr/>
        </p:nvSpPr>
        <p:spPr>
          <a:xfrm>
            <a:off x="6248400" y="3514725"/>
            <a:ext cx="228600" cy="457200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6" name="Right Brace 15"/>
          <p:cNvSpPr/>
          <p:nvPr/>
        </p:nvSpPr>
        <p:spPr>
          <a:xfrm>
            <a:off x="2819400" y="2371725"/>
            <a:ext cx="152400" cy="990600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8" name="Right Brace 17"/>
          <p:cNvSpPr/>
          <p:nvPr/>
        </p:nvSpPr>
        <p:spPr>
          <a:xfrm>
            <a:off x="2819400" y="3514725"/>
            <a:ext cx="228600" cy="533400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cxnSp>
        <p:nvCxnSpPr>
          <p:cNvPr id="19" name="Straight Connector 18"/>
          <p:cNvCxnSpPr/>
          <p:nvPr/>
        </p:nvCxnSpPr>
        <p:spPr>
          <a:xfrm>
            <a:off x="1143000" y="4419600"/>
            <a:ext cx="7467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676400" y="4800600"/>
            <a:ext cx="6781800" cy="1371600"/>
          </a:xfrm>
          <a:prstGeom prst="rect">
            <a:avLst/>
          </a:prstGeom>
        </p:spPr>
        <p:txBody>
          <a:bodyPr/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The North Pole has a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latitude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of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90°N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1803737"/>
            <a:ext cx="914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North</a:t>
            </a:r>
          </a:p>
          <a:p>
            <a:pPr algn="ctr"/>
            <a:r>
              <a:rPr lang="en-AU" sz="2000" dirty="0" smtClean="0"/>
              <a:t>pole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90°N</a:t>
            </a:r>
            <a:endParaRPr lang="en-AU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90600" y="2286000"/>
            <a:ext cx="990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" y="3581400"/>
            <a:ext cx="914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South</a:t>
            </a:r>
          </a:p>
          <a:p>
            <a:pPr algn="ctr"/>
            <a:r>
              <a:rPr lang="en-AU" sz="2000" dirty="0" smtClean="0"/>
              <a:t>pole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90°S</a:t>
            </a:r>
            <a:endParaRPr lang="en-AU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143000" y="3886200"/>
            <a:ext cx="4572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676400" y="5410200"/>
            <a:ext cx="6781800" cy="685800"/>
          </a:xfrm>
          <a:prstGeom prst="rect">
            <a:avLst/>
          </a:prstGeom>
        </p:spPr>
        <p:txBody>
          <a:bodyPr/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The South Pole has a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latitude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of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90°S</a:t>
            </a:r>
            <a:endParaRPr kumimoji="0" lang="en-AU" sz="2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9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9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9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3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3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  <p:bldP spid="20" grpId="0" animBg="1"/>
      <p:bldP spid="23" grpId="0" animBg="1"/>
      <p:bldP spid="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8098" y="4252071"/>
            <a:ext cx="2211089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09600" y="1066800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200" b="1" dirty="0">
                <a:latin typeface="Calibri" pitchFamily="34" charset="0"/>
                <a:cs typeface="Times New Roman" charset="0"/>
              </a:rPr>
              <a:t>The</a:t>
            </a:r>
            <a:r>
              <a:rPr lang="en-US" sz="3200" b="1" dirty="0">
                <a:solidFill>
                  <a:schemeClr val="accent2"/>
                </a:solidFill>
                <a:latin typeface="Calibri" pitchFamily="34" charset="0"/>
                <a:cs typeface="Times New Roman" charset="0"/>
              </a:rPr>
              <a:t> </a:t>
            </a:r>
            <a:r>
              <a:rPr lang="en-US" sz="3200" b="1" dirty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prime meridian </a:t>
            </a:r>
            <a:r>
              <a:rPr lang="en-US" sz="3200" b="1" dirty="0" smtClean="0">
                <a:latin typeface="Calibri" pitchFamily="34" charset="0"/>
                <a:cs typeface="Times New Roman" charset="0"/>
              </a:rPr>
              <a:t>or </a:t>
            </a:r>
            <a:r>
              <a:rPr lang="en-US" sz="2800" b="1" i="1" dirty="0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Greenwich meridian</a:t>
            </a:r>
            <a:r>
              <a:rPr lang="en-US" sz="3200" b="1" dirty="0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 </a:t>
            </a:r>
            <a:r>
              <a:rPr lang="en-US" sz="3200" b="1" dirty="0" smtClean="0">
                <a:latin typeface="Calibri" pitchFamily="34" charset="0"/>
                <a:cs typeface="Times New Roman" charset="0"/>
              </a:rPr>
              <a:t>(</a:t>
            </a:r>
            <a:r>
              <a:rPr lang="en-US" sz="3200" b="1" dirty="0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000° of longitude</a:t>
            </a:r>
            <a:r>
              <a:rPr lang="en-US" sz="3200" b="1" dirty="0" smtClean="0">
                <a:latin typeface="Calibri" pitchFamily="34" charset="0"/>
                <a:cs typeface="Times New Roman" charset="0"/>
              </a:rPr>
              <a:t>)</a:t>
            </a: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200" b="1" dirty="0" smtClean="0">
                <a:latin typeface="Calibri" pitchFamily="34" charset="0"/>
                <a:cs typeface="Times New Roman" charset="0"/>
              </a:rPr>
              <a:t>Joins the </a:t>
            </a:r>
            <a:r>
              <a:rPr lang="en-US" sz="3200" b="1" dirty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International date line </a:t>
            </a:r>
            <a:r>
              <a:rPr lang="en-US" sz="3200" b="1" dirty="0" smtClean="0">
                <a:latin typeface="Calibri" pitchFamily="34" charset="0"/>
                <a:cs typeface="Times New Roman" charset="0"/>
              </a:rPr>
              <a:t>on the other side of the earth (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our side</a:t>
            </a:r>
            <a:r>
              <a:rPr lang="en-US" sz="3200" b="1" dirty="0" smtClean="0">
                <a:latin typeface="Calibri" pitchFamily="34" charset="0"/>
                <a:cs typeface="Times New Roman" charset="0"/>
              </a:rPr>
              <a:t>) to separate the </a:t>
            </a:r>
            <a:endParaRPr lang="en-US" sz="3200" b="1" dirty="0">
              <a:latin typeface="Calibri" pitchFamily="34" charset="0"/>
              <a:cs typeface="Times New Roman" charset="0"/>
            </a:endParaRPr>
          </a:p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200" b="1" dirty="0">
                <a:latin typeface="Calibri" pitchFamily="34" charset="0"/>
                <a:cs typeface="Times New Roman" charset="0"/>
              </a:rPr>
              <a:t>Western and Eastern hemispheres</a:t>
            </a:r>
          </a:p>
        </p:txBody>
      </p:sp>
      <p:pic>
        <p:nvPicPr>
          <p:cNvPr id="1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252071"/>
            <a:ext cx="2210400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5638800" y="3869871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</a:rPr>
              <a:t>prime meridian</a:t>
            </a:r>
            <a:endParaRPr lang="en-AU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6529" y="546462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FF00"/>
                </a:solidFill>
              </a:rPr>
              <a:t>d</a:t>
            </a:r>
            <a:r>
              <a:rPr lang="en-AU" b="1" dirty="0" smtClean="0">
                <a:solidFill>
                  <a:srgbClr val="FFFF00"/>
                </a:solidFill>
              </a:rPr>
              <a:t>ate line</a:t>
            </a:r>
            <a:endParaRPr lang="en-AU" b="1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343400" y="4327071"/>
            <a:ext cx="1295400" cy="382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495800" y="5090271"/>
            <a:ext cx="15240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55374" y="4022271"/>
            <a:ext cx="1447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/>
              <a:t>Eastern hemisphe</a:t>
            </a:r>
            <a:r>
              <a:rPr lang="en-AU" sz="2000" dirty="0" smtClean="0">
                <a:solidFill>
                  <a:srgbClr val="0070C0"/>
                </a:solidFill>
              </a:rPr>
              <a:t>re</a:t>
            </a:r>
            <a:endParaRPr lang="en-AU" sz="20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91742" y="5839869"/>
            <a:ext cx="1447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solidFill>
                  <a:srgbClr val="0070C0"/>
                </a:solidFill>
              </a:rPr>
              <a:t>West</a:t>
            </a:r>
            <a:r>
              <a:rPr lang="en-AU" sz="2000" dirty="0" smtClean="0"/>
              <a:t>ern </a:t>
            </a:r>
            <a:r>
              <a:rPr lang="en-AU" sz="2000" dirty="0"/>
              <a:t>hemisphere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352800" y="4784271"/>
            <a:ext cx="1143000" cy="990600"/>
            <a:chOff x="1295400" y="5029200"/>
            <a:chExt cx="1143000" cy="990600"/>
          </a:xfrm>
        </p:grpSpPr>
        <p:sp>
          <p:nvSpPr>
            <p:cNvPr id="35" name="Rectangle 34"/>
            <p:cNvSpPr/>
            <p:nvPr/>
          </p:nvSpPr>
          <p:spPr>
            <a:xfrm>
              <a:off x="1295400" y="5029200"/>
              <a:ext cx="75693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180°</a:t>
              </a:r>
              <a:endParaRPr lang="en-AU" dirty="0">
                <a:solidFill>
                  <a:srgbClr val="C0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905000" y="5410200"/>
              <a:ext cx="533400" cy="6096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981200" y="5334000"/>
              <a:ext cx="412750" cy="544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9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1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710"/>
                            </p:stCondLst>
                            <p:childTnLst>
                              <p:par>
                                <p:cTn id="20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710"/>
                            </p:stCondLst>
                            <p:childTnLst>
                              <p:par>
                                <p:cTn id="28" presetID="43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710"/>
                            </p:stCondLst>
                            <p:childTnLst>
                              <p:par>
                                <p:cTn id="3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710"/>
                            </p:stCondLst>
                            <p:childTnLst>
                              <p:par>
                                <p:cTn id="4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21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71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21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21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210"/>
                            </p:stCondLst>
                            <p:childTnLst>
                              <p:par>
                                <p:cTn id="7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  <p:bldP spid="24" grpId="0"/>
      <p:bldP spid="24" grpId="1"/>
      <p:bldP spid="25" grpId="0"/>
      <p:bldP spid="32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491" y="1496787"/>
            <a:ext cx="495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468581" y="4174665"/>
            <a:ext cx="553998" cy="1447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b="1" dirty="0">
                <a:solidFill>
                  <a:srgbClr val="C00000"/>
                </a:solidFill>
              </a:rPr>
              <a:t>d</a:t>
            </a:r>
            <a:r>
              <a:rPr lang="en-AU" b="1" dirty="0" smtClean="0">
                <a:solidFill>
                  <a:srgbClr val="C00000"/>
                </a:solidFill>
              </a:rPr>
              <a:t>ate line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3352800"/>
            <a:ext cx="1447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Eastern hemisphere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51271" y="3439884"/>
            <a:ext cx="1447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Western hemisphere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123207" y="2988129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120°W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4929" y="963388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Meridians</a:t>
            </a:r>
            <a:r>
              <a:rPr lang="en-AU" b="1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AU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n-AU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ongitude</a:t>
            </a:r>
            <a:r>
              <a:rPr lang="en-AU" b="1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start at 000° and run east and west to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180°</a:t>
            </a:r>
            <a:endParaRPr lang="en-AU" dirty="0"/>
          </a:p>
        </p:txBody>
      </p:sp>
      <p:sp>
        <p:nvSpPr>
          <p:cNvPr id="45" name="Rectangle 44"/>
          <p:cNvSpPr/>
          <p:nvPr/>
        </p:nvSpPr>
        <p:spPr>
          <a:xfrm>
            <a:off x="152400" y="6167735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In the Pacific we see longitude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100°E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180°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and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180°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100°W</a:t>
            </a:r>
            <a:endParaRPr lang="en-AU" dirty="0"/>
          </a:p>
        </p:txBody>
      </p:sp>
      <p:sp>
        <p:nvSpPr>
          <p:cNvPr id="18" name="Rectangle 17"/>
          <p:cNvSpPr/>
          <p:nvPr/>
        </p:nvSpPr>
        <p:spPr>
          <a:xfrm>
            <a:off x="4457691" y="3978729"/>
            <a:ext cx="909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180°</a:t>
            </a:r>
            <a:endParaRPr lang="en-AU" sz="2800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29291" y="3750129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140°W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67291" y="3216729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160°W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12562" y="3069774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120°E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90891" y="2678864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140°E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48091" y="3216729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160°E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59420" y="3581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100°E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36117" y="2329548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100°W</a:t>
            </a:r>
            <a:endParaRPr lang="en-A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952503"/>
            <a:ext cx="3429000" cy="2133600"/>
          </a:xfrm>
        </p:spPr>
        <p:txBody>
          <a:bodyPr/>
          <a:lstStyle/>
          <a:p>
            <a:pPr marL="0" algn="ctr" eaLnBrk="1" hangingPunct="1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Latitude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lines</a:t>
            </a:r>
          </a:p>
          <a:p>
            <a:pPr marL="0" algn="ctr" eaLnBrk="1" hangingPunct="1">
              <a:spcBef>
                <a:spcPts val="600"/>
              </a:spcBef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run parallel</a:t>
            </a:r>
          </a:p>
          <a:p>
            <a:pPr marL="0" algn="ctr" eaLnBrk="1" hangingPunct="1">
              <a:spcBef>
                <a:spcPts val="600"/>
              </a:spcBef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with each other </a:t>
            </a:r>
          </a:p>
          <a:p>
            <a:pPr marL="0" algn="ctr" eaLnBrk="1" hangingPunct="1">
              <a:spcBef>
                <a:spcPts val="600"/>
              </a:spcBef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(equal distance apart) and never meet.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9600" y="4267200"/>
            <a:ext cx="3048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Longitude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lines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get closer and closer</a:t>
            </a:r>
            <a:endParaRPr lang="en-US" sz="2600" b="1" dirty="0">
              <a:latin typeface="Calibri" pitchFamily="34" charset="0"/>
              <a:cs typeface="Calibri" pitchFamily="34" charset="0"/>
            </a:endParaRP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u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ntil they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meet at the poles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38200"/>
            <a:ext cx="2727835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600000" rev="0"/>
            </a:camera>
            <a:lightRig rig="threePt" dir="t"/>
          </a:scene3d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886200"/>
            <a:ext cx="2825053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600000" rev="0"/>
            </a:camera>
            <a:lightRig rig="threePt" dir="t"/>
          </a:scene3d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520542" y="2971800"/>
            <a:ext cx="2590800" cy="237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lang="en-US" sz="26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This is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Important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lang="en-US" sz="26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information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6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8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4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600"/>
                            </p:stCondLst>
                            <p:childTnLst>
                              <p:par>
                                <p:cTn id="4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6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6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2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3" grpId="0" build="p" autoUpdateAnimBg="0"/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566058"/>
            <a:ext cx="3810000" cy="895350"/>
          </a:xfrm>
        </p:spPr>
        <p:txBody>
          <a:bodyPr/>
          <a:lstStyle/>
          <a:p>
            <a:pPr algn="ctr" eaLnBrk="1" hangingPunct="1"/>
            <a:r>
              <a:rPr lang="en-AU" b="1" dirty="0" smtClean="0"/>
              <a:t>SUMMARY</a:t>
            </a:r>
            <a:endParaRPr lang="en-US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16432" y="1638297"/>
            <a:ext cx="8327568" cy="4389437"/>
          </a:xfrm>
        </p:spPr>
        <p:txBody>
          <a:bodyPr/>
          <a:lstStyle/>
          <a:p>
            <a:pPr marL="0" indent="-252000" eaLnBrk="1" hangingPunct="1">
              <a:spcBef>
                <a:spcPts val="0"/>
              </a:spcBef>
              <a:buNone/>
            </a:pPr>
            <a:r>
              <a:rPr lang="en-US" sz="3600" b="1" dirty="0" smtClean="0">
                <a:latin typeface="Calibri" pitchFamily="34" charset="0"/>
                <a:cs typeface="Times New Roman" charset="0"/>
              </a:rPr>
              <a:t>Parallels of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 latitude </a:t>
            </a:r>
          </a:p>
          <a:p>
            <a:pPr marL="0" indent="-252000" eaLnBrk="1" hangingPunct="1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circle the globe parallel to the equator </a:t>
            </a:r>
          </a:p>
          <a:p>
            <a:pPr marL="0" indent="-252000" eaLnBrk="1" hangingPunct="1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range from 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00°</a:t>
            </a: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-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90°N</a:t>
            </a: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and 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00°</a:t>
            </a: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-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90°S</a:t>
            </a:r>
            <a:endParaRPr lang="en-US" sz="1800" b="1" dirty="0" smtClean="0">
              <a:solidFill>
                <a:srgbClr val="000000"/>
              </a:solidFill>
              <a:latin typeface="Calibri" pitchFamily="34" charset="0"/>
              <a:cs typeface="Times New Roman" charset="0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sz="1800" b="1" dirty="0" smtClean="0">
              <a:latin typeface="Calibri" pitchFamily="34" charset="0"/>
              <a:cs typeface="Times New Roman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sz="3600" b="1" dirty="0" smtClean="0">
                <a:latin typeface="Calibri" pitchFamily="34" charset="0"/>
                <a:cs typeface="Times New Roman" charset="0"/>
              </a:rPr>
              <a:t>Meridians of 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longitude</a:t>
            </a:r>
            <a:r>
              <a:rPr lang="en-US" sz="3600" b="1" dirty="0" smtClean="0">
                <a:latin typeface="Calibri" pitchFamily="34" charset="0"/>
                <a:cs typeface="Times New Roman" charset="0"/>
              </a:rPr>
              <a:t>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half-circles meet at north and south poles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range east from 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000°</a:t>
            </a: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-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180°</a:t>
            </a: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; and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range west from 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000°</a:t>
            </a:r>
            <a:r>
              <a:rPr lang="en-US" sz="3600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-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180°</a:t>
            </a:r>
            <a:endParaRPr lang="en-US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12374" y="3488871"/>
            <a:ext cx="7010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4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94652"/>
            <a:ext cx="5105400" cy="838200"/>
          </a:xfrm>
        </p:spPr>
        <p:txBody>
          <a:bodyPr/>
          <a:lstStyle/>
          <a:p>
            <a:pPr algn="ctr" eaLnBrk="1" hangingPunct="1"/>
            <a:r>
              <a:rPr lang="en-US" sz="4400" b="1" dirty="0" smtClean="0"/>
              <a:t>SUMMARY</a:t>
            </a:r>
            <a:r>
              <a:rPr lang="en-US" dirty="0" smtClean="0"/>
              <a:t> </a:t>
            </a:r>
            <a:r>
              <a:rPr lang="en-US" sz="3200" dirty="0" err="1" smtClean="0"/>
              <a:t>contd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02128" y="1817910"/>
            <a:ext cx="7984671" cy="420189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Date Line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: starts at end of prime meridian at North Pole, ends at the other end of prime meridian at South Pole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	The </a:t>
            </a:r>
            <a:r>
              <a:rPr lang="en-US" b="1" dirty="0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hour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and </a:t>
            </a:r>
            <a:r>
              <a:rPr lang="en-US" b="1" dirty="0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date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change at the date line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Latitude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: defined by the number of degrees there are North or South of the equator, varies from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00°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to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90°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Longitude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: defined by the number of degrees east or west of prime meridian, varies from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000°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to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180°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Position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: is always </a:t>
            </a:r>
            <a:r>
              <a:rPr lang="en-AU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recorded by writing the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latitude </a:t>
            </a:r>
            <a:r>
              <a:rPr lang="en-US" b="1" dirty="0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first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charset="0"/>
              </a:rPr>
              <a:t>and the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Times New Roman" charset="0"/>
              </a:rPr>
              <a:t>longitude </a:t>
            </a:r>
            <a:r>
              <a:rPr lang="en-US" b="1" dirty="0" smtClean="0">
                <a:solidFill>
                  <a:srgbClr val="FF99FF"/>
                </a:solidFill>
                <a:latin typeface="Calibri" pitchFamily="34" charset="0"/>
                <a:cs typeface="Times New Roman" charset="0"/>
              </a:rPr>
              <a:t>second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RFO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PIRFO theme</Template>
  <TotalTime>2556</TotalTime>
  <Words>1497</Words>
  <Application>Microsoft Office PowerPoint</Application>
  <PresentationFormat>On-screen Show (4:3)</PresentationFormat>
  <Paragraphs>854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Candara</vt:lpstr>
      <vt:lpstr>Eurostile</vt:lpstr>
      <vt:lpstr>Times New Roman</vt:lpstr>
      <vt:lpstr>Wingdings 2</vt:lpstr>
      <vt:lpstr>PIRFO theme</vt:lpstr>
      <vt:lpstr>LATITUDE / LONGITUDE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SUMMARY contd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SiosifaF</dc:creator>
  <cp:lastModifiedBy>Siosifa Fukofuka</cp:lastModifiedBy>
  <cp:revision>188</cp:revision>
  <dcterms:created xsi:type="dcterms:W3CDTF">2002-11-28T00:04:20Z</dcterms:created>
  <dcterms:modified xsi:type="dcterms:W3CDTF">2020-11-10T03:06:41Z</dcterms:modified>
</cp:coreProperties>
</file>