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309" r:id="rId3"/>
    <p:sldId id="262" r:id="rId4"/>
    <p:sldId id="261" r:id="rId5"/>
    <p:sldId id="294" r:id="rId6"/>
    <p:sldId id="312" r:id="rId7"/>
    <p:sldId id="297" r:id="rId8"/>
    <p:sldId id="316" r:id="rId9"/>
    <p:sldId id="299" r:id="rId10"/>
    <p:sldId id="317" r:id="rId11"/>
    <p:sldId id="313" r:id="rId12"/>
    <p:sldId id="315" r:id="rId13"/>
    <p:sldId id="310" r:id="rId14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70516" autoAdjust="0"/>
  </p:normalViewPr>
  <p:slideViewPr>
    <p:cSldViewPr snapToObjects="1">
      <p:cViewPr varScale="1">
        <p:scale>
          <a:sx n="86" d="100"/>
          <a:sy n="86" d="100"/>
        </p:scale>
        <p:origin x="141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C691FC13-74D8-4552-B111-56FFA9AD4EAB}" type="datetimeFigureOut">
              <a:rPr lang="en-AU"/>
              <a:pPr>
                <a:defRPr/>
              </a:pPr>
              <a:t>22/01/2021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EB0C0E69-D921-4524-98DE-F7BFDC65C0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215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38BC5D7-08BD-4DD8-965A-A98721D36260}" type="slidenum">
              <a:rPr lang="en-AU">
                <a:ea typeface="ＭＳ Ｐゴシック" pitchFamily="34" charset="-128"/>
              </a:rPr>
              <a:pPr>
                <a:defRPr/>
              </a:pPr>
              <a:t>1</a:t>
            </a:fld>
            <a:endParaRPr lang="en-AU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C0E69-D921-4524-98DE-F7BFDC65C02E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8246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err="1"/>
              <a:t>Dorado</a:t>
            </a:r>
            <a:r>
              <a:rPr lang="fr-FR" noProof="0" dirty="0"/>
              <a:t> est l’outil qui permet grâce à des rapports</a:t>
            </a:r>
            <a:r>
              <a:rPr lang="fr-FR" baseline="0" noProof="0" dirty="0"/>
              <a:t> d’accéder à la totalité de vos données stockées dans TUFMAN2</a:t>
            </a:r>
          </a:p>
          <a:p>
            <a:r>
              <a:rPr lang="fr-FR" baseline="0" noProof="0" dirty="0"/>
              <a:t>Les principales utilisations sont bien sûr les </a:t>
            </a:r>
            <a:r>
              <a:rPr lang="fr-FR" b="1" baseline="0" noProof="0" dirty="0"/>
              <a:t>rapports destin</a:t>
            </a:r>
            <a:r>
              <a:rPr lang="en-US" b="1" baseline="0" noProof="0" dirty="0"/>
              <a:t>é</a:t>
            </a:r>
            <a:r>
              <a:rPr lang="fr-FR" b="1" baseline="0" noProof="0" dirty="0"/>
              <a:t>s au comité</a:t>
            </a:r>
            <a:r>
              <a:rPr lang="fr-FR" baseline="0" noProof="0" dirty="0"/>
              <a:t>.</a:t>
            </a:r>
          </a:p>
          <a:p>
            <a:r>
              <a:rPr lang="fr-FR" baseline="0" noProof="0" dirty="0"/>
              <a:t>Il offre aussi la possibilité de </a:t>
            </a:r>
            <a:r>
              <a:rPr lang="fr-FR" b="1" baseline="0" noProof="0" dirty="0"/>
              <a:t>visualiser les données </a:t>
            </a:r>
            <a:r>
              <a:rPr lang="fr-FR" baseline="0" noProof="0" dirty="0"/>
              <a:t>et de les </a:t>
            </a:r>
            <a:r>
              <a:rPr lang="fr-FR" b="1" baseline="0" noProof="0" dirty="0"/>
              <a:t>exporter</a:t>
            </a:r>
            <a:r>
              <a:rPr lang="fr-FR" baseline="0" noProof="0" dirty="0"/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0CE7-D178-46F8-9E59-5110F131B1E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686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0CE7-D178-46F8-9E59-5110F131B1E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3378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89238-D2D2-4D88-B6B8-87425D3963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5097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C0E69-D921-4524-98DE-F7BFDC65C02E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907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C0E69-D921-4524-98DE-F7BFDC65C02E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9027D5-461E-44A5-97DA-65AC7D3587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E0C4A-0430-4F71-BE66-9F816755F6C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604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99489-8B78-4A02-AEC2-B0F405C3A7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1837990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C0E69-D921-4524-98DE-F7BFDC65C02E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209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C0E69-D921-4524-98DE-F7BFDC65C02E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6736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C0E69-D921-4524-98DE-F7BFDC65C02E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3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2A36-4904-485C-BA93-26587F21F821}" type="datetime1">
              <a:rPr lang="fr-FR"/>
              <a:pPr>
                <a:defRPr/>
              </a:pPr>
              <a:t>22/01/2021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C9CD3-8E37-480C-81AF-093E95B488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F4750-A635-4FEA-A9FD-E55520EBDE58}" type="datetime1">
              <a:rPr lang="fr-FR"/>
              <a:pPr>
                <a:defRPr/>
              </a:pPr>
              <a:t>22/01/2021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A898F-E59B-4F8F-8395-8C1163B2E9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F1CE-659E-48A4-8F3C-5B476C1505A6}" type="datetime1">
              <a:rPr lang="fr-FR"/>
              <a:pPr>
                <a:defRPr/>
              </a:pPr>
              <a:t>22/01/2021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801C0-0C4E-4046-AEDD-8B94B5BA8C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0C5FC-DFEB-48F6-BD40-8F5C7CCA8425}" type="datetime1">
              <a:rPr lang="fr-FR"/>
              <a:pPr>
                <a:defRPr/>
              </a:pPr>
              <a:t>22/01/2021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1C2AB-24ED-45A9-8F4D-046F4F8C45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29E3D-C4E0-4DD9-B8F8-55BC3DC36B94}" type="datetime1">
              <a:rPr lang="fr-FR"/>
              <a:pPr>
                <a:defRPr/>
              </a:pPr>
              <a:t>22/01/2021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E744-2767-4C31-9B16-009A71D632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91D2-B832-4E71-9B2B-EF9621AAEC63}" type="datetime1">
              <a:rPr lang="fr-FR"/>
              <a:pPr>
                <a:defRPr/>
              </a:pPr>
              <a:t>22/01/2021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52C1-D670-4257-BFB8-DA1B030C4B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5C24-BE79-476B-BB74-E6A85EFC7EC1}" type="datetime1">
              <a:rPr lang="fr-FR"/>
              <a:pPr>
                <a:defRPr/>
              </a:pPr>
              <a:t>22/01/2021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6AA1-012C-43CB-B9A7-7B6A170564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8F7E-BD3A-4C7F-A2EA-E0286F72A5FB}" type="datetime1">
              <a:rPr lang="fr-FR"/>
              <a:pPr>
                <a:defRPr/>
              </a:pPr>
              <a:t>22/01/2021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DE60-44ED-4198-8C54-AB00F82EE4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2977-7FE9-4529-B1B9-4CAC7C639B34}" type="datetime1">
              <a:rPr lang="fr-FR"/>
              <a:pPr>
                <a:defRPr/>
              </a:pPr>
              <a:t>22/01/2021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9BFD-EB80-49B7-9594-1CEC97334F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F4CE-EC32-4F9D-9245-48791D40C7AB}" type="datetime1">
              <a:rPr lang="fr-FR"/>
              <a:pPr>
                <a:defRPr/>
              </a:pPr>
              <a:t>22/01/2021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FD04-2FFA-40C2-A2E9-7021F46108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CD95-8149-49F5-8E7C-D560D478A322}" type="datetime1">
              <a:rPr lang="fr-FR"/>
              <a:pPr>
                <a:defRPr/>
              </a:pPr>
              <a:t>22/01/2021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B1057-55CF-434C-BC2C-323AC97F6E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379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11A743E9-5DFF-4590-8BF7-D351D3A2460A}" type="datetime1">
              <a:rPr lang="fr-FR"/>
              <a:pPr>
                <a:defRPr/>
              </a:pPr>
              <a:t>22/01/2021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C5A831CA-C219-4FAD-8F96-C25610018D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0253F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10253F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10253F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rgbClr val="10253F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468313" y="2130425"/>
            <a:ext cx="8280400" cy="1586607"/>
          </a:xfrm>
        </p:spPr>
        <p:txBody>
          <a:bodyPr/>
          <a:lstStyle/>
          <a:p>
            <a:pPr eaLnBrk="1" hangingPunct="1"/>
            <a:br>
              <a:rPr lang="en-AU" sz="3200" dirty="0">
                <a:ea typeface="ＭＳ Ｐゴシック" pitchFamily="34" charset="-128"/>
              </a:rPr>
            </a:br>
            <a:r>
              <a:rPr lang="en-AU" sz="3200" dirty="0">
                <a:ea typeface="ＭＳ Ｐゴシック" pitchFamily="34" charset="-128"/>
              </a:rPr>
              <a:t>DATA MANAGEMENT AND REPORTING</a:t>
            </a:r>
            <a:br>
              <a:rPr lang="en-AU" sz="3200" dirty="0">
                <a:ea typeface="ＭＳ Ｐゴシック" pitchFamily="34" charset="-128"/>
              </a:rPr>
            </a:br>
            <a:br>
              <a:rPr lang="en-AU" sz="3200" dirty="0">
                <a:ea typeface="ＭＳ Ｐゴシック" pitchFamily="34" charset="-128"/>
              </a:rPr>
            </a:br>
            <a:endParaRPr lang="en-AU" sz="1800" b="0" dirty="0">
              <a:ea typeface="ＭＳ Ｐゴシック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35696" y="3717032"/>
            <a:ext cx="6048672" cy="255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AU" b="1" dirty="0">
                <a:solidFill>
                  <a:srgbClr val="10253F"/>
                </a:solidFill>
                <a:cs typeface="ＭＳ Ｐゴシック" pitchFamily="-109" charset="-128"/>
              </a:rPr>
              <a:t>PRIFO Introduction to Debriefing Training - Part A</a:t>
            </a:r>
          </a:p>
          <a:p>
            <a:pPr lvl="0" algn="ctr"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+mj-lt"/>
              <a:ea typeface="ＭＳ Ｐゴシック" pitchFamily="34" charset="-128"/>
              <a:cs typeface="ＭＳ Ｐゴシック" pitchFamily="-109" charset="-128"/>
            </a:endParaRPr>
          </a:p>
          <a:p>
            <a:pPr lvl="0" algn="ctr"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+mj-lt"/>
              <a:ea typeface="ＭＳ Ｐゴシック" pitchFamily="34" charset="-128"/>
              <a:cs typeface="ＭＳ Ｐゴシック" pitchFamily="-109" charset="-128"/>
            </a:endParaRPr>
          </a:p>
          <a:p>
            <a:pPr algn="ctr">
              <a:defRPr/>
            </a:pPr>
            <a:r>
              <a:rPr lang="en-AU" sz="1800" dirty="0">
                <a:solidFill>
                  <a:srgbClr val="10253F"/>
                </a:solidFill>
                <a:cs typeface="ＭＳ Ｐゴシック" pitchFamily="-109" charset="-128"/>
              </a:rPr>
              <a:t>Virtual Training Workshop</a:t>
            </a:r>
            <a:br>
              <a:rPr lang="en-AU" sz="1800" dirty="0">
                <a:solidFill>
                  <a:srgbClr val="10253F"/>
                </a:solidFill>
                <a:cs typeface="ＭＳ Ｐゴシック" pitchFamily="-109" charset="-128"/>
              </a:rPr>
            </a:br>
            <a:r>
              <a:rPr lang="en-AU" sz="1800" dirty="0">
                <a:solidFill>
                  <a:srgbClr val="10253F"/>
                </a:solidFill>
                <a:cs typeface="ＭＳ Ｐゴシック" pitchFamily="-109" charset="-128"/>
              </a:rPr>
              <a:t>18</a:t>
            </a:r>
            <a:r>
              <a:rPr lang="en-AU" sz="1800" baseline="30000" dirty="0">
                <a:solidFill>
                  <a:srgbClr val="10253F"/>
                </a:solidFill>
                <a:cs typeface="ＭＳ Ｐゴシック" pitchFamily="-109" charset="-128"/>
              </a:rPr>
              <a:t>th</a:t>
            </a:r>
            <a:r>
              <a:rPr lang="en-AU" sz="1800" dirty="0">
                <a:solidFill>
                  <a:srgbClr val="10253F"/>
                </a:solidFill>
                <a:cs typeface="ＭＳ Ｐゴシック" pitchFamily="-109" charset="-128"/>
              </a:rPr>
              <a:t> – 29</a:t>
            </a:r>
            <a:r>
              <a:rPr lang="en-AU" sz="1800" baseline="30000" dirty="0">
                <a:solidFill>
                  <a:srgbClr val="10253F"/>
                </a:solidFill>
                <a:cs typeface="ＭＳ Ｐゴシック" pitchFamily="-109" charset="-128"/>
              </a:rPr>
              <a:t>th</a:t>
            </a:r>
            <a:r>
              <a:rPr lang="en-AU" sz="1800" dirty="0">
                <a:solidFill>
                  <a:srgbClr val="10253F"/>
                </a:solidFill>
                <a:cs typeface="ＭＳ Ｐゴシック" pitchFamily="-109" charset="-128"/>
              </a:rPr>
              <a:t> January 2021</a:t>
            </a:r>
          </a:p>
          <a:p>
            <a:pPr algn="ctr">
              <a:defRPr/>
            </a:pPr>
            <a:r>
              <a:rPr lang="en-AU" sz="1800" dirty="0">
                <a:solidFill>
                  <a:srgbClr val="10253F"/>
                </a:solidFill>
                <a:latin typeface="+mj-lt"/>
                <a:cs typeface="ＭＳ Ｐゴシック" pitchFamily="-109" charset="-128"/>
              </a:rPr>
              <a:t>Noumea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pitchFamily="-109" charset="-128"/>
              </a:rPr>
              <a:t>, </a:t>
            </a:r>
            <a:r>
              <a:rPr lang="en-AU" sz="1800" noProof="0" dirty="0">
                <a:solidFill>
                  <a:srgbClr val="10253F"/>
                </a:solidFill>
                <a:latin typeface="+mj-lt"/>
                <a:cs typeface="ＭＳ Ｐゴシック" pitchFamily="-109" charset="-128"/>
              </a:rPr>
              <a:t>New Caledonia</a:t>
            </a:r>
            <a:endParaRPr lang="en-AU" sz="1800" dirty="0">
              <a:solidFill>
                <a:srgbClr val="10253F"/>
              </a:solidFill>
              <a:cs typeface="ＭＳ Ｐゴシック" pitchFamily="-109" charset="-128"/>
            </a:endParaRPr>
          </a:p>
          <a:p>
            <a:pPr algn="ctr">
              <a:defRPr/>
            </a:pP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pitchFamily="-109" charset="-128"/>
              </a:rPr>
            </a:b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+mj-lt"/>
              <a:ea typeface="ＭＳ Ｐゴシック" pitchFamily="34" charset="-128"/>
              <a:cs typeface="ＭＳ Ｐゴシック" pitchFamily="-109" charset="-128"/>
            </a:endParaRPr>
          </a:p>
        </p:txBody>
      </p:sp>
      <p:pic>
        <p:nvPicPr>
          <p:cNvPr id="9" name="Picture 8" descr="Log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9640" y="6046192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acific Islands Forum Fisheries Agency - strengthening national capacity and regional solidarity for sustainable tuna fisherie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291" y="6140807"/>
            <a:ext cx="756920" cy="43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50" y="5504537"/>
            <a:ext cx="1073785" cy="12725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-24340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Report Components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142165" cy="489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268760"/>
            <a:ext cx="3505200" cy="489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27E8FB-B73B-4A8D-A7BE-463782FD7381}"/>
              </a:ext>
            </a:extLst>
          </p:cNvPr>
          <p:cNvSpPr/>
          <p:nvPr/>
        </p:nvSpPr>
        <p:spPr>
          <a:xfrm>
            <a:off x="5024227" y="863321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9F1B96-AEA9-4406-9DB4-61CCBCC4726C}"/>
              </a:ext>
            </a:extLst>
          </p:cNvPr>
          <p:cNvSpPr/>
          <p:nvPr/>
        </p:nvSpPr>
        <p:spPr>
          <a:xfrm>
            <a:off x="1024616" y="900299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1</a:t>
            </a:r>
          </a:p>
        </p:txBody>
      </p:sp>
    </p:spTree>
    <p:extLst>
      <p:ext uri="{BB962C8B-B14F-4D97-AF65-F5344CB8AC3E}">
        <p14:creationId xmlns:p14="http://schemas.microsoft.com/office/powerpoint/2010/main" val="294864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9" y="1052736"/>
            <a:ext cx="7620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324544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0253F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0253F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0253F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0253F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0253F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Report Features</a:t>
            </a:r>
          </a:p>
        </p:txBody>
      </p:sp>
    </p:spTree>
    <p:extLst>
      <p:ext uri="{BB962C8B-B14F-4D97-AF65-F5344CB8AC3E}">
        <p14:creationId xmlns:p14="http://schemas.microsoft.com/office/powerpoint/2010/main" val="3845168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764" y="1268760"/>
            <a:ext cx="7924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-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YOUR data</a:t>
            </a:r>
          </a:p>
          <a:p>
            <a:pPr marL="342900" indent="-34290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-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Control, analyze and share relevant data</a:t>
            </a:r>
          </a:p>
          <a:p>
            <a:pPr marL="342900" indent="-34290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-"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we make it more interactive, enabling data exploration?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-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inspiration from other reporting and analytics tools</a:t>
            </a:r>
          </a:p>
          <a:p>
            <a:pPr marL="342900" indent="-34290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Char char="-"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a new report? Just contact us!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324544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0253F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0253F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0253F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0253F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0253F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Report usages</a:t>
            </a:r>
          </a:p>
        </p:txBody>
      </p:sp>
    </p:spTree>
    <p:extLst>
      <p:ext uri="{BB962C8B-B14F-4D97-AF65-F5344CB8AC3E}">
        <p14:creationId xmlns:p14="http://schemas.microsoft.com/office/powerpoint/2010/main" val="225793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09601"/>
            <a:ext cx="8964488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000000"/>
                </a:solidFill>
              </a:rPr>
              <a:t> </a:t>
            </a:r>
          </a:p>
          <a:p>
            <a:pPr marL="457200" indent="-457200"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000000"/>
                </a:solidFill>
              </a:rPr>
              <a:t> </a:t>
            </a:r>
          </a:p>
          <a:p>
            <a:pPr marL="274320" lvl="1" indent="-4572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dirty="0"/>
              <a:t>	</a:t>
            </a:r>
            <a:endParaRPr lang="en-US" sz="2400" dirty="0">
              <a:latin typeface="+mj-lt"/>
            </a:endParaRPr>
          </a:p>
          <a:p>
            <a:pPr marL="274320" lvl="1" indent="-45720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5000"/>
              <a:defRPr/>
            </a:pPr>
            <a:endParaRPr lang="en-US" sz="2000" dirty="0">
              <a:solidFill>
                <a:srgbClr val="10253F"/>
              </a:solidFill>
              <a:latin typeface="+mj-lt"/>
              <a:ea typeface="ＭＳ Ｐゴシック" pitchFamily="-109" charset="-128"/>
            </a:endParaRPr>
          </a:p>
          <a:p>
            <a:pPr marL="274320" lvl="1" indent="-45720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5000"/>
              <a:defRPr/>
            </a:pPr>
            <a:endParaRPr lang="en-US" sz="2000" dirty="0">
              <a:solidFill>
                <a:srgbClr val="10253F"/>
              </a:solidFill>
              <a:latin typeface="+mj-lt"/>
              <a:ea typeface="ＭＳ Ｐゴシック" pitchFamily="-109" charset="-128"/>
            </a:endParaRPr>
          </a:p>
          <a:p>
            <a:pPr marL="274320" lvl="1" indent="-45720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5000"/>
              <a:buFont typeface="Arial" charset="0"/>
              <a:buChar char="–"/>
              <a:defRPr/>
            </a:pPr>
            <a:endParaRPr lang="en-US" sz="2000" dirty="0">
              <a:solidFill>
                <a:srgbClr val="10253F"/>
              </a:solidFill>
              <a:latin typeface="+mj-lt"/>
              <a:ea typeface="ＭＳ Ｐゴシック" pitchFamily="-109" charset="-128"/>
            </a:endParaRPr>
          </a:p>
          <a:p>
            <a:pPr marL="914400" lvl="1" indent="-457200" eaLnBrk="0" hangingPunct="0">
              <a:spcBef>
                <a:spcPct val="50000"/>
              </a:spcBef>
              <a:buFontTx/>
              <a:buChar char="•"/>
            </a:pPr>
            <a:endParaRPr 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 / Remarks ?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91680" y="1745296"/>
            <a:ext cx="3384376" cy="6480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0253F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10253F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rgbClr val="10253F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0253F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rgbClr val="10253F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87782"/>
            <a:ext cx="4270218" cy="42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-243408"/>
            <a:ext cx="8229600" cy="1143000"/>
          </a:xfrm>
        </p:spPr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2188"/>
            <a:ext cx="8352928" cy="4973116"/>
          </a:xfrm>
        </p:spPr>
        <p:txBody>
          <a:bodyPr/>
          <a:lstStyle/>
          <a:p>
            <a:r>
              <a:rPr lang="en-AU" dirty="0"/>
              <a:t>Data Registry and Entry Process in TUFMAN2 (T2) </a:t>
            </a:r>
          </a:p>
          <a:p>
            <a:r>
              <a:rPr lang="en-AU" dirty="0"/>
              <a:t>Status of Data Provision to SPC</a:t>
            </a:r>
          </a:p>
          <a:p>
            <a:r>
              <a:rPr lang="en-AU" dirty="0"/>
              <a:t>Data Dissemination and Reporting through (DORADO)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24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-243408"/>
            <a:ext cx="8229600" cy="1143000"/>
          </a:xfrm>
        </p:spPr>
        <p:txBody>
          <a:bodyPr/>
          <a:lstStyle/>
          <a:p>
            <a:r>
              <a:rPr lang="en-AU" dirty="0"/>
              <a:t>Data Registry and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26" y="899592"/>
            <a:ext cx="8847369" cy="5841776"/>
          </a:xfrm>
        </p:spPr>
        <p:txBody>
          <a:bodyPr/>
          <a:lstStyle/>
          <a:p>
            <a:r>
              <a:rPr lang="en-AU" dirty="0"/>
              <a:t>Observer Trip Placements List provided to SPC and entered into T2 </a:t>
            </a:r>
          </a:p>
          <a:p>
            <a:r>
              <a:rPr lang="en-AU" dirty="0"/>
              <a:t>SPC received workbooks from programmes via 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hightail</a:t>
            </a:r>
            <a:r>
              <a:rPr lang="en-AU" dirty="0"/>
              <a:t>, or any other means such as 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hard drive</a:t>
            </a:r>
            <a:r>
              <a:rPr lang="en-AU" dirty="0"/>
              <a:t>, 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flash drive</a:t>
            </a:r>
            <a:r>
              <a:rPr lang="en-AU" dirty="0"/>
              <a:t>, 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Google drive </a:t>
            </a:r>
            <a:r>
              <a:rPr lang="en-AU" dirty="0"/>
              <a:t>and 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file servers</a:t>
            </a:r>
          </a:p>
          <a:p>
            <a:r>
              <a:rPr lang="en-AU" dirty="0"/>
              <a:t>This include 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workbook</a:t>
            </a:r>
            <a:r>
              <a:rPr lang="en-AU" dirty="0"/>
              <a:t> plus 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reports</a:t>
            </a:r>
            <a:r>
              <a:rPr lang="en-AU" dirty="0"/>
              <a:t> (trip report, journal, debriefing evaluation form and score-sheet)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Preferred file format should be PDF or TIFF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Check for data completeness (request for re-scan if missing pages)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Register the trip data into T2 and assigned to DCTs for entry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Other programmes (FFA, WCPFC, FJ, SB, TO) enter their data directly into T2</a:t>
            </a:r>
          </a:p>
          <a:p>
            <a:pPr marL="457200" lvl="1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9788" cy="6096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/>
              <a:t>What is TUFMAN2 (T2)</a:t>
            </a:r>
            <a:r>
              <a:rPr lang="en-US" sz="3200" b="1" dirty="0"/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9552" y="5316005"/>
            <a:ext cx="6840760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AU" sz="2400" dirty="0">
                <a:solidFill>
                  <a:srgbClr val="10253F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“</a:t>
            </a:r>
            <a:r>
              <a:rPr lang="en-AU" sz="2800" b="1" dirty="0">
                <a:solidFill>
                  <a:srgbClr val="10253F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Observer and Debriefing Modules in T2”</a:t>
            </a:r>
            <a:endParaRPr lang="en-AU" sz="2400" b="1" dirty="0">
              <a:solidFill>
                <a:srgbClr val="10253F"/>
              </a:solidFill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+mn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9912" y="1056445"/>
            <a:ext cx="7904112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AU" sz="2400" dirty="0">
                <a:solidFill>
                  <a:srgbClr val="10253F"/>
                </a:solidFill>
                <a:ea typeface="ＭＳ Ｐゴシック" pitchFamily="-109" charset="-128"/>
                <a:cs typeface="ＭＳ Ｐゴシック" pitchFamily="-109" charset="-128"/>
              </a:rPr>
              <a:t>Database system developed by SPC-OFP for entering all fisheries data such as </a:t>
            </a:r>
            <a:r>
              <a:rPr lang="en-AU" sz="2400" dirty="0">
                <a:solidFill>
                  <a:schemeClr val="accent6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log-sheets data</a:t>
            </a:r>
            <a:r>
              <a:rPr lang="en-AU" sz="2400" dirty="0">
                <a:solidFill>
                  <a:srgbClr val="10253F"/>
                </a:solidFill>
                <a:ea typeface="ＭＳ Ｐゴシック" pitchFamily="-109" charset="-128"/>
                <a:cs typeface="ＭＳ Ｐゴシック" pitchFamily="-109" charset="-128"/>
              </a:rPr>
              <a:t>, </a:t>
            </a:r>
            <a:r>
              <a:rPr lang="en-AU" sz="2400" dirty="0">
                <a:solidFill>
                  <a:schemeClr val="accent6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observer data</a:t>
            </a:r>
            <a:r>
              <a:rPr lang="en-AU" sz="2400" dirty="0">
                <a:solidFill>
                  <a:srgbClr val="10253F"/>
                </a:solidFill>
                <a:ea typeface="ＭＳ Ｐゴシック" pitchFamily="-109" charset="-128"/>
                <a:cs typeface="ＭＳ Ｐゴシック" pitchFamily="-109" charset="-128"/>
              </a:rPr>
              <a:t>, </a:t>
            </a:r>
            <a:r>
              <a:rPr lang="en-AU" sz="2400" dirty="0">
                <a:solidFill>
                  <a:schemeClr val="accent6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port sampling data</a:t>
            </a:r>
            <a:r>
              <a:rPr lang="en-AU" sz="2400" dirty="0">
                <a:solidFill>
                  <a:srgbClr val="10253F"/>
                </a:solidFill>
                <a:ea typeface="ＭＳ Ｐゴシック" pitchFamily="-109" charset="-128"/>
                <a:cs typeface="ＭＳ Ｐゴシック" pitchFamily="-109" charset="-128"/>
              </a:rPr>
              <a:t>, </a:t>
            </a:r>
            <a:r>
              <a:rPr lang="en-AU" sz="2400" dirty="0">
                <a:solidFill>
                  <a:schemeClr val="accent6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cannery data </a:t>
            </a:r>
            <a:r>
              <a:rPr lang="en-AU" sz="2400" dirty="0">
                <a:solidFill>
                  <a:srgbClr val="10253F"/>
                </a:solidFill>
                <a:ea typeface="ＭＳ Ｐゴシック" pitchFamily="-109" charset="-128"/>
                <a:cs typeface="ＭＳ Ｐゴシック" pitchFamily="-109" charset="-128"/>
              </a:rPr>
              <a:t>and </a:t>
            </a:r>
            <a:r>
              <a:rPr lang="en-AU" sz="2400" dirty="0">
                <a:solidFill>
                  <a:schemeClr val="accent6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artisanal data</a:t>
            </a:r>
            <a:r>
              <a:rPr lang="en-AU" sz="2400" dirty="0">
                <a:solidFill>
                  <a:srgbClr val="10253F"/>
                </a:solidFill>
                <a:ea typeface="ＭＳ Ｐゴシック" pitchFamily="-109" charset="-128"/>
                <a:cs typeface="ＭＳ Ｐゴシック" pitchFamily="-109" charset="-128"/>
              </a:rPr>
              <a:t>, as well linking these datasets to the </a:t>
            </a:r>
            <a:r>
              <a:rPr lang="en-AU" sz="2400" dirty="0">
                <a:solidFill>
                  <a:schemeClr val="accent6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VMS data </a:t>
            </a:r>
            <a:r>
              <a:rPr lang="en-AU" sz="2400" dirty="0">
                <a:solidFill>
                  <a:srgbClr val="10253F"/>
                </a:solidFill>
                <a:ea typeface="ＭＳ Ｐゴシック" pitchFamily="-109" charset="-128"/>
                <a:cs typeface="ＭＳ Ｐゴシック" pitchFamily="-109" charset="-128"/>
              </a:rPr>
              <a:t>and other </a:t>
            </a:r>
            <a:r>
              <a:rPr lang="en-AU" sz="2400" dirty="0">
                <a:solidFill>
                  <a:schemeClr val="accent6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Reference datasets</a:t>
            </a:r>
          </a:p>
          <a:p>
            <a:pPr marL="274320" marR="0" lvl="1" indent="-4572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+mj-lt"/>
              <a:ea typeface="ＭＳ Ｐゴシック" pitchFamily="-109" charset="-128"/>
              <a:cs typeface="+mn-cs"/>
            </a:endParaRPr>
          </a:p>
          <a:p>
            <a:pPr marL="742950" marR="0" lvl="1" indent="-4572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+mj-lt"/>
              <a:ea typeface="ＭＳ Ｐゴシック" pitchFamily="-109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+mn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4200" y="3212976"/>
            <a:ext cx="77600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AU" sz="2400" dirty="0">
                <a:solidFill>
                  <a:srgbClr val="10253F"/>
                </a:solidFill>
                <a:ea typeface="ＭＳ Ｐゴシック" pitchFamily="-109" charset="-128"/>
                <a:cs typeface="ＭＳ Ｐゴシック" pitchFamily="-109" charset="-128"/>
              </a:rPr>
              <a:t>Currently used in production – SPC and  its members, WCPFC and FFA are using T2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+mj-lt"/>
              <a:ea typeface="ＭＳ Ｐゴシック" pitchFamily="-109" charset="-128"/>
              <a:cs typeface="+mn-cs"/>
            </a:endParaRPr>
          </a:p>
          <a:p>
            <a:pPr marL="742950" marR="0" lvl="1" indent="-4572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+mj-lt"/>
              <a:ea typeface="ＭＳ Ｐゴシック" pitchFamily="-109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+mn-lt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0" y="2057400"/>
            <a:ext cx="1600200" cy="16408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/>
              <a:t>Tufman 2</a:t>
            </a:r>
          </a:p>
          <a:p>
            <a:pPr algn="ctr"/>
            <a:r>
              <a:rPr lang="en-AU" sz="2000" b="1" dirty="0"/>
              <a:t>Web</a:t>
            </a:r>
          </a:p>
          <a:p>
            <a:pPr algn="ctr"/>
            <a:r>
              <a:rPr lang="en-AU" sz="1600" dirty="0"/>
              <a:t>Operational data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943600" y="2877485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Flowchart: Process 11"/>
          <p:cNvSpPr/>
          <p:nvPr/>
        </p:nvSpPr>
        <p:spPr>
          <a:xfrm>
            <a:off x="7162800" y="2298700"/>
            <a:ext cx="1432560" cy="1158240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000" b="1" dirty="0"/>
          </a:p>
          <a:p>
            <a:pPr algn="ctr"/>
            <a:r>
              <a:rPr lang="en-AU" sz="2000" b="1" dirty="0"/>
              <a:t>Tails</a:t>
            </a:r>
          </a:p>
          <a:p>
            <a:pPr algn="ctr"/>
            <a:r>
              <a:rPr lang="en-AU" sz="1400" dirty="0"/>
              <a:t>Artisanal, port sampling, unloadings</a:t>
            </a:r>
          </a:p>
          <a:p>
            <a:pPr algn="ctr"/>
            <a:endParaRPr lang="en-AU" sz="2000" dirty="0"/>
          </a:p>
        </p:txBody>
      </p:sp>
      <p:sp>
        <p:nvSpPr>
          <p:cNvPr id="3" name="Can 2"/>
          <p:cNvSpPr/>
          <p:nvPr/>
        </p:nvSpPr>
        <p:spPr>
          <a:xfrm>
            <a:off x="4173556" y="2057400"/>
            <a:ext cx="1474041" cy="32004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Tufman 2</a:t>
            </a:r>
          </a:p>
          <a:p>
            <a:pPr algn="ctr"/>
            <a:r>
              <a:rPr lang="en-AU" dirty="0"/>
              <a:t>database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08859" y="2895600"/>
            <a:ext cx="1371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lowchart: Process 19"/>
          <p:cNvSpPr/>
          <p:nvPr/>
        </p:nvSpPr>
        <p:spPr>
          <a:xfrm>
            <a:off x="7162800" y="3848435"/>
            <a:ext cx="1432560" cy="1272205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/>
              <a:t>On-Board</a:t>
            </a:r>
          </a:p>
          <a:p>
            <a:pPr algn="ctr"/>
            <a:r>
              <a:rPr lang="en-AU" sz="1400" dirty="0"/>
              <a:t>LL </a:t>
            </a:r>
            <a:r>
              <a:rPr lang="en-AU" sz="1400" dirty="0" err="1"/>
              <a:t>logsheet</a:t>
            </a:r>
            <a:endParaRPr lang="en-AU" sz="1400" dirty="0"/>
          </a:p>
          <a:p>
            <a:pPr algn="ctr"/>
            <a:r>
              <a:rPr lang="en-AU" sz="2000" b="1" dirty="0"/>
              <a:t>OLLO</a:t>
            </a:r>
          </a:p>
          <a:p>
            <a:pPr algn="ctr"/>
            <a:r>
              <a:rPr lang="en-AU" sz="1200" dirty="0"/>
              <a:t>LL Observer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943600" y="4583835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762000" y="3962400"/>
            <a:ext cx="1600200" cy="129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/>
              <a:t>Dorado</a:t>
            </a:r>
            <a:r>
              <a:rPr lang="en-AU" dirty="0"/>
              <a:t> </a:t>
            </a:r>
            <a:r>
              <a:rPr lang="en-AU" sz="1600" dirty="0"/>
              <a:t>Reports</a:t>
            </a:r>
            <a:endParaRPr lang="en-AU" sz="16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608859" y="4650461"/>
            <a:ext cx="127990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09600" y="533400"/>
            <a:ext cx="7202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 System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6844" y="2534248"/>
            <a:ext cx="1277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View/edit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9244" y="4311907"/>
            <a:ext cx="1277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View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3444" y="4267200"/>
            <a:ext cx="1277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Send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3444" y="2557046"/>
            <a:ext cx="1277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Send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2800" y="1537873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Mobile apps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1537873"/>
            <a:ext cx="112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Web apps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762000" y="5562600"/>
            <a:ext cx="2779136" cy="1203960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/>
              <a:t>National IMS/RIMF</a:t>
            </a:r>
          </a:p>
          <a:p>
            <a:pPr algn="ctr"/>
            <a:r>
              <a:rPr lang="en-AU" sz="1400" dirty="0"/>
              <a:t>VMS; catch-and-effort; licences; vessels etc…</a:t>
            </a:r>
          </a:p>
        </p:txBody>
      </p:sp>
      <p:sp>
        <p:nvSpPr>
          <p:cNvPr id="7" name="Left-Up Arrow 6"/>
          <p:cNvSpPr/>
          <p:nvPr/>
        </p:nvSpPr>
        <p:spPr>
          <a:xfrm>
            <a:off x="3628222" y="5257800"/>
            <a:ext cx="1019978" cy="929640"/>
          </a:xfrm>
          <a:prstGeom prst="lef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Flowchart: Process 22"/>
          <p:cNvSpPr/>
          <p:nvPr/>
        </p:nvSpPr>
        <p:spPr>
          <a:xfrm>
            <a:off x="5006340" y="5608320"/>
            <a:ext cx="1432560" cy="115824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 dirty="0"/>
              <a:t>FIMS</a:t>
            </a:r>
          </a:p>
          <a:p>
            <a:pPr algn="ctr"/>
            <a:r>
              <a:rPr lang="en-AU" sz="1400" dirty="0" err="1"/>
              <a:t>eLog</a:t>
            </a:r>
            <a:r>
              <a:rPr lang="en-AU" sz="1400" dirty="0"/>
              <a:t>; FAD buoy</a:t>
            </a:r>
            <a:endParaRPr lang="en-AU" sz="1000" dirty="0"/>
          </a:p>
        </p:txBody>
      </p:sp>
      <p:sp>
        <p:nvSpPr>
          <p:cNvPr id="25" name="Flowchart: Process 24"/>
          <p:cNvSpPr/>
          <p:nvPr/>
        </p:nvSpPr>
        <p:spPr>
          <a:xfrm>
            <a:off x="6585298" y="5608320"/>
            <a:ext cx="1731118" cy="115824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 dirty="0"/>
              <a:t>Other ER</a:t>
            </a:r>
          </a:p>
          <a:p>
            <a:pPr algn="ctr"/>
            <a:r>
              <a:rPr lang="en-AU" sz="1400" dirty="0"/>
              <a:t>CLS, </a:t>
            </a:r>
            <a:r>
              <a:rPr lang="en-AU" sz="1400" dirty="0" err="1"/>
              <a:t>eTUNALOG</a:t>
            </a:r>
            <a:r>
              <a:rPr lang="en-AU" sz="1400" dirty="0"/>
              <a:t> etc</a:t>
            </a:r>
            <a:endParaRPr lang="en-AU" sz="1000" dirty="0"/>
          </a:p>
        </p:txBody>
      </p:sp>
      <p:cxnSp>
        <p:nvCxnSpPr>
          <p:cNvPr id="26" name="Straight Arrow Connector 25"/>
          <p:cNvCxnSpPr>
            <a:stCxn id="23" idx="0"/>
          </p:cNvCxnSpPr>
          <p:nvPr/>
        </p:nvCxnSpPr>
        <p:spPr>
          <a:xfrm flipH="1" flipV="1">
            <a:off x="5334000" y="5257800"/>
            <a:ext cx="388620" cy="350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25" idx="0"/>
          </p:cNvCxnSpPr>
          <p:nvPr/>
        </p:nvCxnSpPr>
        <p:spPr>
          <a:xfrm flipH="1" flipV="1">
            <a:off x="5647599" y="5120640"/>
            <a:ext cx="1803258" cy="487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2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06279" y="255151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138050" y="710839"/>
            <a:ext cx="5020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of PS trips entered by month</a:t>
            </a:r>
            <a:endParaRPr lang="en-AU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1" y="85557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F2ED8C-4F43-429C-84AC-7F6EC0894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0" y="1340768"/>
            <a:ext cx="8867900" cy="437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E2DCF62-63AF-42E0-8695-B8A48B1A784A}"/>
              </a:ext>
            </a:extLst>
          </p:cNvPr>
          <p:cNvSpPr txBox="1">
            <a:spLocks/>
          </p:cNvSpPr>
          <p:nvPr/>
        </p:nvSpPr>
        <p:spPr>
          <a:xfrm>
            <a:off x="-324544" y="-4590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0253F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0253F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0253F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0253F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0253F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r>
              <a:rPr lang="en-AU" dirty="0"/>
              <a:t>Status of Data Provision to SPC</a:t>
            </a:r>
          </a:p>
        </p:txBody>
      </p:sp>
    </p:spTree>
    <p:extLst>
      <p:ext uri="{BB962C8B-B14F-4D97-AF65-F5344CB8AC3E}">
        <p14:creationId xmlns:p14="http://schemas.microsoft.com/office/powerpoint/2010/main" val="191929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08AF8A-C2FB-4B68-90FC-4BA2D2880092}"/>
              </a:ext>
            </a:extLst>
          </p:cNvPr>
          <p:cNvSpPr/>
          <p:nvPr/>
        </p:nvSpPr>
        <p:spPr>
          <a:xfrm>
            <a:off x="1122538" y="180013"/>
            <a:ext cx="3117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 data processed in T2</a:t>
            </a:r>
            <a:endParaRPr lang="en-AU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3058DF1-0A20-442C-98BF-048AC9D88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80920" cy="574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58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08AF8A-C2FB-4B68-90FC-4BA2D2880092}"/>
              </a:ext>
            </a:extLst>
          </p:cNvPr>
          <p:cNvSpPr/>
          <p:nvPr/>
        </p:nvSpPr>
        <p:spPr>
          <a:xfrm>
            <a:off x="1142575" y="180013"/>
            <a:ext cx="307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 data processed in T2</a:t>
            </a:r>
            <a:endParaRPr lang="en-AU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32D924-94F9-4535-AB92-BFD2BF0EF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59614"/>
            <a:ext cx="7563012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022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-24340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Data Dissemination and Reporting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42D849-30CE-4260-BE3D-64AD669C43A4}"/>
              </a:ext>
            </a:extLst>
          </p:cNvPr>
          <p:cNvSpPr/>
          <p:nvPr/>
        </p:nvSpPr>
        <p:spPr>
          <a:xfrm>
            <a:off x="179512" y="899592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DORADO - </a:t>
            </a:r>
            <a:r>
              <a:rPr lang="en-A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 tool?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377B19-09E4-45D2-ABDB-D518D69BA322}"/>
              </a:ext>
            </a:extLst>
          </p:cNvPr>
          <p:cNvSpPr txBox="1"/>
          <p:nvPr/>
        </p:nvSpPr>
        <p:spPr>
          <a:xfrm>
            <a:off x="395536" y="2071444"/>
            <a:ext cx="8229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Web-based tool fully integrated with TUFMAN2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Easy reports for countries to access online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You can have data tables, maps </a:t>
            </a:r>
            <a:r>
              <a:rPr lang="en-AU" sz="2400" u="sng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charts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Application Programming Interface (API) used for data sharing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02DD01-CC12-4F3D-B335-501171D05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61" y="4761369"/>
            <a:ext cx="3886200" cy="18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528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5818</TotalTime>
  <Words>482</Words>
  <Application>Microsoft Office PowerPoint</Application>
  <PresentationFormat>On-screen Show (4:3)</PresentationFormat>
  <Paragraphs>97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Thème Office</vt:lpstr>
      <vt:lpstr> DATA MANAGEMENT AND REPORTING  </vt:lpstr>
      <vt:lpstr>Outline</vt:lpstr>
      <vt:lpstr>Data Registry and Entry</vt:lpstr>
      <vt:lpstr>What is TUFMAN2 (T2)?</vt:lpstr>
      <vt:lpstr>PowerPoint Presentation</vt:lpstr>
      <vt:lpstr>PowerPoint Presentation</vt:lpstr>
      <vt:lpstr>PowerPoint Presentation</vt:lpstr>
      <vt:lpstr>PowerPoint Presentation</vt:lpstr>
      <vt:lpstr>Data Dissemination and Reporting</vt:lpstr>
      <vt:lpstr>Report Components</vt:lpstr>
      <vt:lpstr>PowerPoint Presentation</vt:lpstr>
      <vt:lpstr>PowerPoint Presentation</vt:lpstr>
      <vt:lpstr>PowerPoint Presentation</vt:lpstr>
    </vt:vector>
  </TitlesOfParts>
  <Company>SPC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Colley Falasi</cp:lastModifiedBy>
  <cp:revision>571</cp:revision>
  <dcterms:created xsi:type="dcterms:W3CDTF">2010-03-22T21:53:26Z</dcterms:created>
  <dcterms:modified xsi:type="dcterms:W3CDTF">2021-01-21T22:24:00Z</dcterms:modified>
</cp:coreProperties>
</file>