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78" r:id="rId5"/>
    <p:sldId id="289" r:id="rId6"/>
    <p:sldId id="290" r:id="rId7"/>
    <p:sldId id="288" r:id="rId8"/>
    <p:sldId id="293" r:id="rId9"/>
    <p:sldId id="294" r:id="rId10"/>
    <p:sldId id="310" r:id="rId11"/>
    <p:sldId id="276" r:id="rId12"/>
    <p:sldId id="286" r:id="rId13"/>
    <p:sldId id="318" r:id="rId14"/>
    <p:sldId id="311" r:id="rId15"/>
    <p:sldId id="312" r:id="rId16"/>
    <p:sldId id="313" r:id="rId17"/>
    <p:sldId id="316" r:id="rId18"/>
    <p:sldId id="319" r:id="rId19"/>
  </p:sldIdLst>
  <p:sldSz cx="12192000" cy="6858000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ED4"/>
    <a:srgbClr val="09BCC4"/>
    <a:srgbClr val="0DB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259" autoAdjust="0"/>
  </p:normalViewPr>
  <p:slideViewPr>
    <p:cSldViewPr snapToGrid="0" snapToObjects="1">
      <p:cViewPr varScale="1">
        <p:scale>
          <a:sx n="91" d="100"/>
          <a:sy n="91" d="100"/>
        </p:scale>
        <p:origin x="1296" y="90"/>
      </p:cViewPr>
      <p:guideLst/>
    </p:cSldViewPr>
  </p:slideViewPr>
  <p:outlineViewPr>
    <p:cViewPr>
      <p:scale>
        <a:sx n="33" d="100"/>
        <a:sy n="33" d="100"/>
      </p:scale>
      <p:origin x="0" y="-46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961BF-0021-4D6D-B965-B54CC7D56E41}" type="doc">
      <dgm:prSet loTypeId="urn:microsoft.com/office/officeart/2005/8/layout/equation2" loCatId="relationship" qsTypeId="urn:microsoft.com/office/officeart/2005/8/quickstyle/simple1" qsCatId="simple" csTypeId="urn:microsoft.com/office/officeart/2005/8/colors/accent3_1" csCatId="accent3" phldr="1"/>
      <dgm:spPr/>
    </dgm:pt>
    <dgm:pt modelId="{9DE05E3E-5885-4A05-9964-9C3F655C24B6}">
      <dgm:prSet phldrT="[Text]"/>
      <dgm:spPr/>
      <dgm:t>
        <a:bodyPr/>
        <a:lstStyle/>
        <a:p>
          <a:r>
            <a:rPr lang="en-US" dirty="0"/>
            <a:t>TUFMAN2</a:t>
          </a:r>
        </a:p>
      </dgm:t>
    </dgm:pt>
    <dgm:pt modelId="{2D9ACE68-7E06-4A38-8555-E06DA8BF2EB1}" type="parTrans" cxnId="{FFDB2CA4-115F-4B54-9AAC-4793D1AF7620}">
      <dgm:prSet/>
      <dgm:spPr/>
      <dgm:t>
        <a:bodyPr/>
        <a:lstStyle/>
        <a:p>
          <a:endParaRPr lang="en-US"/>
        </a:p>
      </dgm:t>
    </dgm:pt>
    <dgm:pt modelId="{0482A946-0ED4-45AF-84B4-96D3E251B3B4}" type="sibTrans" cxnId="{FFDB2CA4-115F-4B54-9AAC-4793D1AF7620}">
      <dgm:prSet/>
      <dgm:spPr/>
      <dgm:t>
        <a:bodyPr/>
        <a:lstStyle/>
        <a:p>
          <a:endParaRPr lang="en-US"/>
        </a:p>
      </dgm:t>
    </dgm:pt>
    <dgm:pt modelId="{6ADD7B48-953A-41CC-85F6-2848EE034FEC}">
      <dgm:prSet phldrT="[Text]"/>
      <dgm:spPr/>
      <dgm:t>
        <a:bodyPr/>
        <a:lstStyle/>
        <a:p>
          <a:r>
            <a:rPr lang="en-US" dirty="0"/>
            <a:t>Non-Standard Data</a:t>
          </a:r>
        </a:p>
      </dgm:t>
    </dgm:pt>
    <dgm:pt modelId="{44636F3D-1212-4624-BF18-86FA7D2EB171}" type="parTrans" cxnId="{6A4EC695-546F-4309-9493-90A83F74C98B}">
      <dgm:prSet/>
      <dgm:spPr/>
      <dgm:t>
        <a:bodyPr/>
        <a:lstStyle/>
        <a:p>
          <a:endParaRPr lang="en-US"/>
        </a:p>
      </dgm:t>
    </dgm:pt>
    <dgm:pt modelId="{A04B4E2D-A824-4B46-96DB-B505CA303B34}" type="sibTrans" cxnId="{6A4EC695-546F-4309-9493-90A83F74C98B}">
      <dgm:prSet/>
      <dgm:spPr/>
      <dgm:t>
        <a:bodyPr/>
        <a:lstStyle/>
        <a:p>
          <a:endParaRPr lang="en-US"/>
        </a:p>
      </dgm:t>
    </dgm:pt>
    <dgm:pt modelId="{DB8CDC45-AAC2-4070-920E-C4E7749FFCB3}">
      <dgm:prSet phldrT="[Text]"/>
      <dgm:spPr/>
      <dgm:t>
        <a:bodyPr/>
        <a:lstStyle/>
        <a:p>
          <a:r>
            <a:rPr lang="en-US" dirty="0"/>
            <a:t>DATA WAREHOUSE</a:t>
          </a:r>
        </a:p>
      </dgm:t>
    </dgm:pt>
    <dgm:pt modelId="{72B1FD56-6E31-45C1-94C3-08A1A55B3762}" type="parTrans" cxnId="{8979CF7D-23E4-4FC6-88A5-298A263273C5}">
      <dgm:prSet/>
      <dgm:spPr/>
      <dgm:t>
        <a:bodyPr/>
        <a:lstStyle/>
        <a:p>
          <a:endParaRPr lang="en-US"/>
        </a:p>
      </dgm:t>
    </dgm:pt>
    <dgm:pt modelId="{073C9115-895C-48FC-928C-B39BACF2810E}" type="sibTrans" cxnId="{8979CF7D-23E4-4FC6-88A5-298A263273C5}">
      <dgm:prSet/>
      <dgm:spPr/>
      <dgm:t>
        <a:bodyPr/>
        <a:lstStyle/>
        <a:p>
          <a:endParaRPr lang="en-US"/>
        </a:p>
      </dgm:t>
    </dgm:pt>
    <dgm:pt modelId="{E69DF27D-7EF9-4F05-BABC-E658C22219D1}">
      <dgm:prSet phldrT="[Text]"/>
      <dgm:spPr/>
      <dgm:t>
        <a:bodyPr/>
        <a:lstStyle/>
        <a:p>
          <a:r>
            <a:rPr lang="en-US" dirty="0"/>
            <a:t>E-Monitoring</a:t>
          </a:r>
        </a:p>
      </dgm:t>
    </dgm:pt>
    <dgm:pt modelId="{803C6C1B-E372-4B32-8DEA-9BA08C09D0D2}" type="parTrans" cxnId="{3A956784-A1C9-4932-A293-72C9AB75E76A}">
      <dgm:prSet/>
      <dgm:spPr/>
      <dgm:t>
        <a:bodyPr/>
        <a:lstStyle/>
        <a:p>
          <a:endParaRPr lang="en-US"/>
        </a:p>
      </dgm:t>
    </dgm:pt>
    <dgm:pt modelId="{86F6096F-46E4-406D-9AFE-FA56812CBB4F}" type="sibTrans" cxnId="{3A956784-A1C9-4932-A293-72C9AB75E76A}">
      <dgm:prSet/>
      <dgm:spPr/>
      <dgm:t>
        <a:bodyPr/>
        <a:lstStyle/>
        <a:p>
          <a:endParaRPr lang="en-US" dirty="0"/>
        </a:p>
      </dgm:t>
    </dgm:pt>
    <dgm:pt modelId="{0B4C9E9C-28F4-4C4E-809F-67CE00C6BA06}" type="pres">
      <dgm:prSet presAssocID="{B0A961BF-0021-4D6D-B965-B54CC7D56E41}" presName="Name0" presStyleCnt="0">
        <dgm:presLayoutVars>
          <dgm:dir/>
          <dgm:resizeHandles val="exact"/>
        </dgm:presLayoutVars>
      </dgm:prSet>
      <dgm:spPr/>
    </dgm:pt>
    <dgm:pt modelId="{23A498D6-1D47-4EE9-A753-9B5DB413B9E1}" type="pres">
      <dgm:prSet presAssocID="{B0A961BF-0021-4D6D-B965-B54CC7D56E41}" presName="vNodes" presStyleCnt="0"/>
      <dgm:spPr/>
    </dgm:pt>
    <dgm:pt modelId="{59470425-6079-45CE-A570-A298E0F60B23}" type="pres">
      <dgm:prSet presAssocID="{9DE05E3E-5885-4A05-9964-9C3F655C24B6}" presName="node" presStyleLbl="node1" presStyleIdx="0" presStyleCnt="4">
        <dgm:presLayoutVars>
          <dgm:bulletEnabled val="1"/>
        </dgm:presLayoutVars>
      </dgm:prSet>
      <dgm:spPr/>
    </dgm:pt>
    <dgm:pt modelId="{86AFBD29-3AC9-4551-BEBD-253D7E0DAEBB}" type="pres">
      <dgm:prSet presAssocID="{0482A946-0ED4-45AF-84B4-96D3E251B3B4}" presName="spacerT" presStyleCnt="0"/>
      <dgm:spPr/>
    </dgm:pt>
    <dgm:pt modelId="{DC24561F-43A6-41DE-835F-55667AA1AD04}" type="pres">
      <dgm:prSet presAssocID="{0482A946-0ED4-45AF-84B4-96D3E251B3B4}" presName="sibTrans" presStyleLbl="sibTrans2D1" presStyleIdx="0" presStyleCnt="3"/>
      <dgm:spPr/>
    </dgm:pt>
    <dgm:pt modelId="{A2E10A53-9A5F-4D5B-A284-6B93D4BF3490}" type="pres">
      <dgm:prSet presAssocID="{0482A946-0ED4-45AF-84B4-96D3E251B3B4}" presName="spacerB" presStyleCnt="0"/>
      <dgm:spPr/>
    </dgm:pt>
    <dgm:pt modelId="{A36EAD53-CAED-41E1-9056-FCBC81772AF0}" type="pres">
      <dgm:prSet presAssocID="{6ADD7B48-953A-41CC-85F6-2848EE034FEC}" presName="node" presStyleLbl="node1" presStyleIdx="1" presStyleCnt="4">
        <dgm:presLayoutVars>
          <dgm:bulletEnabled val="1"/>
        </dgm:presLayoutVars>
      </dgm:prSet>
      <dgm:spPr/>
    </dgm:pt>
    <dgm:pt modelId="{9E84F266-2C3A-4C4A-AFDC-F830C1A78343}" type="pres">
      <dgm:prSet presAssocID="{A04B4E2D-A824-4B46-96DB-B505CA303B34}" presName="spacerT" presStyleCnt="0"/>
      <dgm:spPr/>
    </dgm:pt>
    <dgm:pt modelId="{A2C82CAE-3AED-41BB-BBBA-E3FB1DA8591C}" type="pres">
      <dgm:prSet presAssocID="{A04B4E2D-A824-4B46-96DB-B505CA303B34}" presName="sibTrans" presStyleLbl="sibTrans2D1" presStyleIdx="1" presStyleCnt="3"/>
      <dgm:spPr/>
    </dgm:pt>
    <dgm:pt modelId="{AA99B0F7-B6C0-44A2-B231-1B2EF3F64417}" type="pres">
      <dgm:prSet presAssocID="{A04B4E2D-A824-4B46-96DB-B505CA303B34}" presName="spacerB" presStyleCnt="0"/>
      <dgm:spPr/>
    </dgm:pt>
    <dgm:pt modelId="{BE94BEBB-3619-4830-8E98-A7DEEF21D1AD}" type="pres">
      <dgm:prSet presAssocID="{E69DF27D-7EF9-4F05-BABC-E658C22219D1}" presName="node" presStyleLbl="node1" presStyleIdx="2" presStyleCnt="4">
        <dgm:presLayoutVars>
          <dgm:bulletEnabled val="1"/>
        </dgm:presLayoutVars>
      </dgm:prSet>
      <dgm:spPr/>
    </dgm:pt>
    <dgm:pt modelId="{6BFE6FFC-8ABC-4991-8307-E98A568ADD55}" type="pres">
      <dgm:prSet presAssocID="{B0A961BF-0021-4D6D-B965-B54CC7D56E41}" presName="sibTransLast" presStyleLbl="sibTrans2D1" presStyleIdx="2" presStyleCnt="3"/>
      <dgm:spPr/>
    </dgm:pt>
    <dgm:pt modelId="{3C69F520-8DDD-48DE-A1C3-121B38080438}" type="pres">
      <dgm:prSet presAssocID="{B0A961BF-0021-4D6D-B965-B54CC7D56E41}" presName="connectorText" presStyleLbl="sibTrans2D1" presStyleIdx="2" presStyleCnt="3"/>
      <dgm:spPr/>
    </dgm:pt>
    <dgm:pt modelId="{FF4CF17B-387F-406B-B209-1E338FDDB9B1}" type="pres">
      <dgm:prSet presAssocID="{B0A961BF-0021-4D6D-B965-B54CC7D56E41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E55C142F-731B-4818-BB51-20D90F4FB8F7}" type="presOf" srcId="{A04B4E2D-A824-4B46-96DB-B505CA303B34}" destId="{A2C82CAE-3AED-41BB-BBBA-E3FB1DA8591C}" srcOrd="0" destOrd="0" presId="urn:microsoft.com/office/officeart/2005/8/layout/equation2"/>
    <dgm:cxn modelId="{3D776B38-D555-43B2-BADE-7289F1B2C8D6}" type="presOf" srcId="{9DE05E3E-5885-4A05-9964-9C3F655C24B6}" destId="{59470425-6079-45CE-A570-A298E0F60B23}" srcOrd="0" destOrd="0" presId="urn:microsoft.com/office/officeart/2005/8/layout/equation2"/>
    <dgm:cxn modelId="{759F0D3B-F212-4C19-81B6-17E161A1681F}" type="presOf" srcId="{0482A946-0ED4-45AF-84B4-96D3E251B3B4}" destId="{DC24561F-43A6-41DE-835F-55667AA1AD04}" srcOrd="0" destOrd="0" presId="urn:microsoft.com/office/officeart/2005/8/layout/equation2"/>
    <dgm:cxn modelId="{DBE48874-0536-486B-A9E5-DE45D5F0752D}" type="presOf" srcId="{86F6096F-46E4-406D-9AFE-FA56812CBB4F}" destId="{6BFE6FFC-8ABC-4991-8307-E98A568ADD55}" srcOrd="0" destOrd="0" presId="urn:microsoft.com/office/officeart/2005/8/layout/equation2"/>
    <dgm:cxn modelId="{8979CF7D-23E4-4FC6-88A5-298A263273C5}" srcId="{B0A961BF-0021-4D6D-B965-B54CC7D56E41}" destId="{DB8CDC45-AAC2-4070-920E-C4E7749FFCB3}" srcOrd="3" destOrd="0" parTransId="{72B1FD56-6E31-45C1-94C3-08A1A55B3762}" sibTransId="{073C9115-895C-48FC-928C-B39BACF2810E}"/>
    <dgm:cxn modelId="{40021081-53D1-4484-855E-2F0D64CF38C1}" type="presOf" srcId="{86F6096F-46E4-406D-9AFE-FA56812CBB4F}" destId="{3C69F520-8DDD-48DE-A1C3-121B38080438}" srcOrd="1" destOrd="0" presId="urn:microsoft.com/office/officeart/2005/8/layout/equation2"/>
    <dgm:cxn modelId="{3A956784-A1C9-4932-A293-72C9AB75E76A}" srcId="{B0A961BF-0021-4D6D-B965-B54CC7D56E41}" destId="{E69DF27D-7EF9-4F05-BABC-E658C22219D1}" srcOrd="2" destOrd="0" parTransId="{803C6C1B-E372-4B32-8DEA-9BA08C09D0D2}" sibTransId="{86F6096F-46E4-406D-9AFE-FA56812CBB4F}"/>
    <dgm:cxn modelId="{6A4EC695-546F-4309-9493-90A83F74C98B}" srcId="{B0A961BF-0021-4D6D-B965-B54CC7D56E41}" destId="{6ADD7B48-953A-41CC-85F6-2848EE034FEC}" srcOrd="1" destOrd="0" parTransId="{44636F3D-1212-4624-BF18-86FA7D2EB171}" sibTransId="{A04B4E2D-A824-4B46-96DB-B505CA303B34}"/>
    <dgm:cxn modelId="{E2A7D398-947C-42DE-9D03-208A226BAEF0}" type="presOf" srcId="{6ADD7B48-953A-41CC-85F6-2848EE034FEC}" destId="{A36EAD53-CAED-41E1-9056-FCBC81772AF0}" srcOrd="0" destOrd="0" presId="urn:microsoft.com/office/officeart/2005/8/layout/equation2"/>
    <dgm:cxn modelId="{CF94A3A1-8AEC-440F-B225-29C66BF4C83B}" type="presOf" srcId="{DB8CDC45-AAC2-4070-920E-C4E7749FFCB3}" destId="{FF4CF17B-387F-406B-B209-1E338FDDB9B1}" srcOrd="0" destOrd="0" presId="urn:microsoft.com/office/officeart/2005/8/layout/equation2"/>
    <dgm:cxn modelId="{FFDB2CA4-115F-4B54-9AAC-4793D1AF7620}" srcId="{B0A961BF-0021-4D6D-B965-B54CC7D56E41}" destId="{9DE05E3E-5885-4A05-9964-9C3F655C24B6}" srcOrd="0" destOrd="0" parTransId="{2D9ACE68-7E06-4A38-8555-E06DA8BF2EB1}" sibTransId="{0482A946-0ED4-45AF-84B4-96D3E251B3B4}"/>
    <dgm:cxn modelId="{2B8089E6-7D5B-4421-B3EC-E03E21E7B6B4}" type="presOf" srcId="{E69DF27D-7EF9-4F05-BABC-E658C22219D1}" destId="{BE94BEBB-3619-4830-8E98-A7DEEF21D1AD}" srcOrd="0" destOrd="0" presId="urn:microsoft.com/office/officeart/2005/8/layout/equation2"/>
    <dgm:cxn modelId="{32FC66F1-02FF-4AF3-9F90-7F86FD7C7700}" type="presOf" srcId="{B0A961BF-0021-4D6D-B965-B54CC7D56E41}" destId="{0B4C9E9C-28F4-4C4E-809F-67CE00C6BA06}" srcOrd="0" destOrd="0" presId="urn:microsoft.com/office/officeart/2005/8/layout/equation2"/>
    <dgm:cxn modelId="{9EE408F3-E2AD-4AAD-8077-3F5850D583FF}" type="presParOf" srcId="{0B4C9E9C-28F4-4C4E-809F-67CE00C6BA06}" destId="{23A498D6-1D47-4EE9-A753-9B5DB413B9E1}" srcOrd="0" destOrd="0" presId="urn:microsoft.com/office/officeart/2005/8/layout/equation2"/>
    <dgm:cxn modelId="{755B9459-EA58-4CEC-B600-A6E7726C423E}" type="presParOf" srcId="{23A498D6-1D47-4EE9-A753-9B5DB413B9E1}" destId="{59470425-6079-45CE-A570-A298E0F60B23}" srcOrd="0" destOrd="0" presId="urn:microsoft.com/office/officeart/2005/8/layout/equation2"/>
    <dgm:cxn modelId="{D333EE02-59BA-4B55-8883-CFD34734B583}" type="presParOf" srcId="{23A498D6-1D47-4EE9-A753-9B5DB413B9E1}" destId="{86AFBD29-3AC9-4551-BEBD-253D7E0DAEBB}" srcOrd="1" destOrd="0" presId="urn:microsoft.com/office/officeart/2005/8/layout/equation2"/>
    <dgm:cxn modelId="{58D76802-CDAB-4DFC-B44D-EFC48264036D}" type="presParOf" srcId="{23A498D6-1D47-4EE9-A753-9B5DB413B9E1}" destId="{DC24561F-43A6-41DE-835F-55667AA1AD04}" srcOrd="2" destOrd="0" presId="urn:microsoft.com/office/officeart/2005/8/layout/equation2"/>
    <dgm:cxn modelId="{3EA4E9DD-75A0-4151-AF86-A4F8F87BC51C}" type="presParOf" srcId="{23A498D6-1D47-4EE9-A753-9B5DB413B9E1}" destId="{A2E10A53-9A5F-4D5B-A284-6B93D4BF3490}" srcOrd="3" destOrd="0" presId="urn:microsoft.com/office/officeart/2005/8/layout/equation2"/>
    <dgm:cxn modelId="{180F3377-561E-4F33-93CC-985FE102194C}" type="presParOf" srcId="{23A498D6-1D47-4EE9-A753-9B5DB413B9E1}" destId="{A36EAD53-CAED-41E1-9056-FCBC81772AF0}" srcOrd="4" destOrd="0" presId="urn:microsoft.com/office/officeart/2005/8/layout/equation2"/>
    <dgm:cxn modelId="{6F106687-6AB5-488C-B238-25D8D1A3B9AE}" type="presParOf" srcId="{23A498D6-1D47-4EE9-A753-9B5DB413B9E1}" destId="{9E84F266-2C3A-4C4A-AFDC-F830C1A78343}" srcOrd="5" destOrd="0" presId="urn:microsoft.com/office/officeart/2005/8/layout/equation2"/>
    <dgm:cxn modelId="{E1B583E8-B812-4A5E-A511-4AB8E96A9AA3}" type="presParOf" srcId="{23A498D6-1D47-4EE9-A753-9B5DB413B9E1}" destId="{A2C82CAE-3AED-41BB-BBBA-E3FB1DA8591C}" srcOrd="6" destOrd="0" presId="urn:microsoft.com/office/officeart/2005/8/layout/equation2"/>
    <dgm:cxn modelId="{E0999F10-EEDF-453C-9CA7-2EB52F873F15}" type="presParOf" srcId="{23A498D6-1D47-4EE9-A753-9B5DB413B9E1}" destId="{AA99B0F7-B6C0-44A2-B231-1B2EF3F64417}" srcOrd="7" destOrd="0" presId="urn:microsoft.com/office/officeart/2005/8/layout/equation2"/>
    <dgm:cxn modelId="{677760E8-FC80-4758-819F-278FF0EE5557}" type="presParOf" srcId="{23A498D6-1D47-4EE9-A753-9B5DB413B9E1}" destId="{BE94BEBB-3619-4830-8E98-A7DEEF21D1AD}" srcOrd="8" destOrd="0" presId="urn:microsoft.com/office/officeart/2005/8/layout/equation2"/>
    <dgm:cxn modelId="{B61D5B35-719F-4339-B885-92E9A4D36AD9}" type="presParOf" srcId="{0B4C9E9C-28F4-4C4E-809F-67CE00C6BA06}" destId="{6BFE6FFC-8ABC-4991-8307-E98A568ADD55}" srcOrd="1" destOrd="0" presId="urn:microsoft.com/office/officeart/2005/8/layout/equation2"/>
    <dgm:cxn modelId="{21B554A5-B706-4F8F-8DFC-7BF4BA37DDC3}" type="presParOf" srcId="{6BFE6FFC-8ABC-4991-8307-E98A568ADD55}" destId="{3C69F520-8DDD-48DE-A1C3-121B38080438}" srcOrd="0" destOrd="0" presId="urn:microsoft.com/office/officeart/2005/8/layout/equation2"/>
    <dgm:cxn modelId="{6391D657-A8AD-4720-8F72-B060CD248866}" type="presParOf" srcId="{0B4C9E9C-28F4-4C4E-809F-67CE00C6BA06}" destId="{FF4CF17B-387F-406B-B209-1E338FDDB9B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0425-6079-45CE-A570-A298E0F60B23}">
      <dsp:nvSpPr>
        <dsp:cNvPr id="0" name=""/>
        <dsp:cNvSpPr/>
      </dsp:nvSpPr>
      <dsp:spPr>
        <a:xfrm>
          <a:off x="1286266" y="2821"/>
          <a:ext cx="1142622" cy="1142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TUFMAN2</a:t>
          </a:r>
        </a:p>
      </dsp:txBody>
      <dsp:txXfrm>
        <a:off x="1453599" y="170154"/>
        <a:ext cx="807956" cy="807956"/>
      </dsp:txXfrm>
    </dsp:sp>
    <dsp:sp modelId="{DC24561F-43A6-41DE-835F-55667AA1AD04}">
      <dsp:nvSpPr>
        <dsp:cNvPr id="0" name=""/>
        <dsp:cNvSpPr/>
      </dsp:nvSpPr>
      <dsp:spPr>
        <a:xfrm>
          <a:off x="1526217" y="1238224"/>
          <a:ext cx="662721" cy="662721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614061" y="1491649"/>
        <a:ext cx="487033" cy="155871"/>
      </dsp:txXfrm>
    </dsp:sp>
    <dsp:sp modelId="{A36EAD53-CAED-41E1-9056-FCBC81772AF0}">
      <dsp:nvSpPr>
        <dsp:cNvPr id="0" name=""/>
        <dsp:cNvSpPr/>
      </dsp:nvSpPr>
      <dsp:spPr>
        <a:xfrm>
          <a:off x="1286266" y="1993726"/>
          <a:ext cx="1142622" cy="1142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Non-Standard Data</a:t>
          </a:r>
        </a:p>
      </dsp:txBody>
      <dsp:txXfrm>
        <a:off x="1453599" y="2161059"/>
        <a:ext cx="807956" cy="807956"/>
      </dsp:txXfrm>
    </dsp:sp>
    <dsp:sp modelId="{A2C82CAE-3AED-41BB-BBBA-E3FB1DA8591C}">
      <dsp:nvSpPr>
        <dsp:cNvPr id="0" name=""/>
        <dsp:cNvSpPr/>
      </dsp:nvSpPr>
      <dsp:spPr>
        <a:xfrm>
          <a:off x="1526217" y="3229130"/>
          <a:ext cx="662721" cy="662721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614061" y="3482555"/>
        <a:ext cx="487033" cy="155871"/>
      </dsp:txXfrm>
    </dsp:sp>
    <dsp:sp modelId="{BE94BEBB-3619-4830-8E98-A7DEEF21D1AD}">
      <dsp:nvSpPr>
        <dsp:cNvPr id="0" name=""/>
        <dsp:cNvSpPr/>
      </dsp:nvSpPr>
      <dsp:spPr>
        <a:xfrm>
          <a:off x="1286266" y="3984632"/>
          <a:ext cx="1142622" cy="1142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E-Monitoring</a:t>
          </a:r>
        </a:p>
      </dsp:txBody>
      <dsp:txXfrm>
        <a:off x="1453599" y="4151965"/>
        <a:ext cx="807956" cy="807956"/>
      </dsp:txXfrm>
    </dsp:sp>
    <dsp:sp modelId="{6BFE6FFC-8ABC-4991-8307-E98A568ADD55}">
      <dsp:nvSpPr>
        <dsp:cNvPr id="0" name=""/>
        <dsp:cNvSpPr/>
      </dsp:nvSpPr>
      <dsp:spPr>
        <a:xfrm>
          <a:off x="2600282" y="2352510"/>
          <a:ext cx="363353" cy="4250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600282" y="2437521"/>
        <a:ext cx="254347" cy="255033"/>
      </dsp:txXfrm>
    </dsp:sp>
    <dsp:sp modelId="{FF4CF17B-387F-406B-B209-1E338FDDB9B1}">
      <dsp:nvSpPr>
        <dsp:cNvPr id="0" name=""/>
        <dsp:cNvSpPr/>
      </dsp:nvSpPr>
      <dsp:spPr>
        <a:xfrm>
          <a:off x="3114462" y="1422415"/>
          <a:ext cx="2285245" cy="2285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WAREHOUSE</a:t>
          </a:r>
        </a:p>
      </dsp:txBody>
      <dsp:txXfrm>
        <a:off x="3449128" y="1757081"/>
        <a:ext cx="1615913" cy="161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A48AC0-259E-454D-BB06-D64EC4C26C08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0BE110-BFE7-45F6-8F19-484979F30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E899E9-3F91-4726-859C-88E70DF56FD2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CAC7C6-1648-44F6-9AF8-9C69C9959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AC7C6-1648-44F6-9AF8-9C69C9959E2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7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41A483-DC31-4895-B706-A8D00F223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3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AC7C6-1648-44F6-9AF8-9C69C9959E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66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41A483-DC31-4895-B706-A8D00F2237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16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99489-8B78-4A02-AEC2-B0F405C3A7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295867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99489-8B78-4A02-AEC2-B0F405C3A7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318237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99489-8B78-4A02-AEC2-B0F405C3A7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219021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99489-8B78-4A02-AEC2-B0F405C3A7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160676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99489-8B78-4A02-AEC2-B0F405C3A7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4243037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99489-8B78-4A02-AEC2-B0F405C3A7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564875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99489-8B78-4A02-AEC2-B0F405C3A7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1103978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99489-8B78-4A02-AEC2-B0F405C3A7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1878405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99489-8B78-4A02-AEC2-B0F405C3A7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280115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826" y="2000485"/>
            <a:ext cx="8637073" cy="2541431"/>
          </a:xfrm>
        </p:spPr>
        <p:txBody>
          <a:bodyPr bIns="0" anchor="b"/>
          <a:lstStyle>
            <a:lvl1pPr algn="l">
              <a:defRPr sz="60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827" y="4965873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08800" y="1528763"/>
            <a:ext cx="35004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3B2F-F4D9-410A-B957-4E5A80E09264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0063" y="1527175"/>
            <a:ext cx="4973637" cy="309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63" y="1997075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E1D0F-76B9-4669-8776-9A771DEC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4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799" y="152821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3799" y="2739430"/>
            <a:ext cx="9603275" cy="3450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2738" y="79851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290A-7403-4560-B135-CF8A26DA6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2253" y="1521082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3769" y="1521082"/>
            <a:ext cx="755126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11175" y="152082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9C22-B573-456E-B44B-4A45E76B2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88" y="1763109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188" y="2974322"/>
            <a:ext cx="9603275" cy="3450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1950" y="100806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E7414-02FA-42F1-BAB5-968E96AC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7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73238" y="4014788"/>
            <a:ext cx="86296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021" y="1965855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021" y="4015920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8513" y="100806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E58D-8AA9-4EE7-AB78-A4EA0FB1D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826" y="1316618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940" y="2522607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380" y="2529072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0675" y="131127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E51A3-ACCB-461B-BC43-6A7EB6888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4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578" y="1508839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578" y="272422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4578" y="3528945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749" y="272767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749" y="3526167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38138" y="100806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A403-7032-447E-AD4E-38CEBF248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8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88" y="152821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19088" y="1017588"/>
            <a:ext cx="80962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8D069-1D30-481B-9C5E-CB7720FEB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5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9425" y="100806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1477-EB47-4F41-B945-19E17A357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9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669" y="1512038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712" y="1512039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669" y="3918556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8613" y="1000125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A0FE0-40A6-48D0-9833-0D794FDFE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5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599" y="1356380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6532" y="1371346"/>
            <a:ext cx="3425600" cy="4629734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722" y="3372859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757363" y="5681663"/>
            <a:ext cx="5527675" cy="3190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19CE80C-2A68-4DE7-8004-183A5364CEAA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0575" y="1009650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14EE-CC35-4F90-A04A-ED37D5186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7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1554163"/>
            <a:ext cx="9604375" cy="1047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763838"/>
            <a:ext cx="96043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5828C-DD72-49D0-B17E-BCB873A446D9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927ACFA5-AACE-4472-9087-F2E15938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650" y="1506071"/>
            <a:ext cx="9756962" cy="32093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/>
            </a:br>
            <a:br>
              <a:rPr lang="en-US" dirty="0"/>
            </a:br>
            <a:r>
              <a:rPr lang="en-US" dirty="0"/>
              <a:t>Observer DATA management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Aurélien PANIZZA – SPC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767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A0827-D6A1-4977-B770-8418ED8CD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SPC data tools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7D3E473-6EF1-40E3-ABCB-ECD376373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107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EFFF8-3F7C-4341-840B-5F54C551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963" y="461999"/>
            <a:ext cx="2995805" cy="2380055"/>
          </a:xfrm>
        </p:spPr>
        <p:txBody>
          <a:bodyPr>
            <a:normAutofit fontScale="90000"/>
          </a:bodyPr>
          <a:lstStyle/>
          <a:p>
            <a:r>
              <a:rPr lang="en-AU" altLang="en-US" sz="4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AU" altLang="en-US" sz="4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FFLINE </a:t>
            </a:r>
            <a:br>
              <a:rPr lang="en-AU" altLang="en-US" sz="4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altLang="en-US" sz="4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AU" altLang="en-US" sz="4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br>
              <a:rPr lang="en-AU" altLang="en-US" sz="4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altLang="en-US" sz="4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AU" altLang="en-US" sz="4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</a:t>
            </a:r>
            <a:br>
              <a:rPr lang="en-AU" altLang="en-US" sz="4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altLang="en-US" sz="4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AU" altLang="en-US" sz="4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BSERVER</a:t>
            </a:r>
            <a:br>
              <a:rPr lang="en-AU" altLang="en-US" sz="4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sz="40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B3F5A2-B84B-4022-9DE3-DC022020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752" y="3043885"/>
            <a:ext cx="2362200" cy="16097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9" y="-193184"/>
            <a:ext cx="4479945" cy="7167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800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88" y="1070959"/>
            <a:ext cx="9603275" cy="1049235"/>
          </a:xfrm>
        </p:spPr>
        <p:txBody>
          <a:bodyPr/>
          <a:lstStyle/>
          <a:p>
            <a:r>
              <a:rPr lang="en-AU" dirty="0"/>
              <a:t>Longline E-reporting : “OLLO”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187" y="2440922"/>
            <a:ext cx="6164681" cy="4048110"/>
          </a:xfrm>
        </p:spPr>
        <p:txBody>
          <a:bodyPr/>
          <a:lstStyle/>
          <a:p>
            <a:r>
              <a:rPr lang="en-AU" dirty="0"/>
              <a:t>Stable</a:t>
            </a:r>
          </a:p>
          <a:p>
            <a:r>
              <a:rPr lang="en-AU" dirty="0"/>
              <a:t>Tested and fully used at sea by NCOB, PFOB and TOOB</a:t>
            </a:r>
          </a:p>
          <a:p>
            <a:pPr lvl="1"/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20+ “real” trips</a:t>
            </a:r>
          </a:p>
          <a:p>
            <a:r>
              <a:rPr lang="en-AU" dirty="0"/>
              <a:t>Access the data using Tufman2 and Dorado</a:t>
            </a:r>
          </a:p>
          <a:p>
            <a:r>
              <a:rPr lang="en-AU" dirty="0"/>
              <a:t>To be improved/developed:</a:t>
            </a:r>
          </a:p>
          <a:p>
            <a:pPr lvl="1"/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Integration of the instructions found on the paper forms</a:t>
            </a:r>
          </a:p>
          <a:p>
            <a:pPr lvl="1"/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Training (especially for the less experienced observers)</a:t>
            </a:r>
          </a:p>
          <a:p>
            <a:pPr lvl="1"/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Summary of the collected and not collected data</a:t>
            </a:r>
          </a:p>
          <a:p>
            <a:pPr lvl="1"/>
            <a:endParaRPr lang="en-AU" dirty="0">
              <a:solidFill>
                <a:schemeClr val="bg1">
                  <a:lumMod val="50000"/>
                </a:schemeClr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287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7F6F2134-D52D-4AFB-8B7E-036BCD38D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17" y="0"/>
            <a:ext cx="109728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451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475038" y="225901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2187" y="413266"/>
            <a:ext cx="8766213" cy="592121"/>
          </a:xfrm>
        </p:spPr>
        <p:txBody>
          <a:bodyPr/>
          <a:lstStyle/>
          <a:p>
            <a:r>
              <a:rPr lang="en-AU" dirty="0"/>
              <a:t>Dorado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BB2FF-4E78-4168-A84A-60ACA812E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15" y="1005387"/>
            <a:ext cx="10135246" cy="58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A0827-D6A1-4977-B770-8418ED8CD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7D3E473-6EF1-40E3-ABCB-ECD376373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177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2187" y="413266"/>
            <a:ext cx="9603275" cy="1049235"/>
          </a:xfrm>
        </p:spPr>
        <p:txBody>
          <a:bodyPr/>
          <a:lstStyle/>
          <a:p>
            <a:r>
              <a:rPr lang="en-AU" dirty="0"/>
              <a:t>Observer data management process (1/2)</a:t>
            </a:r>
            <a:br>
              <a:rPr lang="en-AU" dirty="0"/>
            </a:br>
            <a:r>
              <a:rPr lang="en-AU" dirty="0"/>
              <a:t>	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</a:rPr>
              <a:t>Observer workbooks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2186" y="2186277"/>
            <a:ext cx="9603275" cy="4598987"/>
          </a:xfrm>
        </p:spPr>
        <p:txBody>
          <a:bodyPr/>
          <a:lstStyle/>
          <a:p>
            <a:r>
              <a:rPr lang="en-AU" b="1" dirty="0"/>
              <a:t>16</a:t>
            </a:r>
            <a:r>
              <a:rPr lang="en-AU" dirty="0"/>
              <a:t> observer programmes </a:t>
            </a:r>
          </a:p>
          <a:p>
            <a:r>
              <a:rPr lang="en-AU" dirty="0"/>
              <a:t>Data entry in the </a:t>
            </a:r>
            <a:r>
              <a:rPr lang="en-AU" b="1" dirty="0"/>
              <a:t>regional organisations </a:t>
            </a:r>
            <a:r>
              <a:rPr lang="en-AU" dirty="0"/>
              <a:t>and in the</a:t>
            </a:r>
            <a:r>
              <a:rPr lang="en-AU" b="1" dirty="0"/>
              <a:t> countries </a:t>
            </a:r>
          </a:p>
          <a:p>
            <a:pPr lvl="1"/>
            <a:r>
              <a:rPr lang="en-AU" dirty="0"/>
              <a:t>9 local staff at SPC =&gt; 80% of the data entry</a:t>
            </a:r>
          </a:p>
          <a:p>
            <a:pPr lvl="1"/>
            <a:r>
              <a:rPr lang="en-AU" dirty="0"/>
              <a:t>FFA, WCPFC</a:t>
            </a:r>
          </a:p>
          <a:p>
            <a:pPr lvl="1"/>
            <a:r>
              <a:rPr lang="en-AU" dirty="0"/>
              <a:t>Fiji, Tonga, Salomon Islands, New Caledonia</a:t>
            </a:r>
          </a:p>
          <a:p>
            <a:r>
              <a:rPr lang="en-AU" dirty="0"/>
              <a:t>SPC tools </a:t>
            </a:r>
            <a:r>
              <a:rPr lang="en-AU" b="1" dirty="0"/>
              <a:t>Tufman2</a:t>
            </a:r>
            <a:r>
              <a:rPr lang="en-AU" dirty="0"/>
              <a:t> used for data entry (workbooks + debriefing forms)</a:t>
            </a:r>
          </a:p>
          <a:p>
            <a:r>
              <a:rPr lang="en-AU" dirty="0"/>
              <a:t>OLLO for Longline E-reporting</a:t>
            </a:r>
          </a:p>
        </p:txBody>
      </p:sp>
    </p:spTree>
    <p:extLst>
      <p:ext uri="{BB962C8B-B14F-4D97-AF65-F5344CB8AC3E}">
        <p14:creationId xmlns:p14="http://schemas.microsoft.com/office/powerpoint/2010/main" val="158752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2187" y="413266"/>
            <a:ext cx="8558395" cy="1049235"/>
          </a:xfrm>
        </p:spPr>
        <p:txBody>
          <a:bodyPr/>
          <a:lstStyle/>
          <a:p>
            <a:r>
              <a:rPr lang="en-AU" dirty="0"/>
              <a:t>Observer data management process (2/2)</a:t>
            </a:r>
            <a:br>
              <a:rPr lang="en-AU" dirty="0"/>
            </a:br>
            <a:r>
              <a:rPr lang="en-AU" dirty="0"/>
              <a:t>	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</a:rPr>
              <a:t>non Standard data &amp; e-monitoring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2186" y="2186277"/>
            <a:ext cx="9603275" cy="4598987"/>
          </a:xfrm>
        </p:spPr>
        <p:txBody>
          <a:bodyPr/>
          <a:lstStyle/>
          <a:p>
            <a:r>
              <a:rPr lang="en-AU" dirty="0"/>
              <a:t>NSD = Longline data collected not using the SPC’s forms</a:t>
            </a:r>
          </a:p>
          <a:p>
            <a:pPr lvl="1"/>
            <a:r>
              <a:rPr lang="en-AU" dirty="0"/>
              <a:t>NZ, KR, TW, CN, AU, JP, HW</a:t>
            </a:r>
          </a:p>
          <a:p>
            <a:pPr lvl="1"/>
            <a:r>
              <a:rPr lang="en-AU" dirty="0"/>
              <a:t>Data extracts submitted to WCPFC and SPC</a:t>
            </a:r>
          </a:p>
          <a:p>
            <a:r>
              <a:rPr lang="en-AU" dirty="0"/>
              <a:t>Development of the “WCPFC ER standards” to ease data loadings</a:t>
            </a:r>
          </a:p>
          <a:p>
            <a:r>
              <a:rPr lang="en-AU" dirty="0"/>
              <a:t>E-Monitoring data sent to SPC managed by SPC</a:t>
            </a:r>
          </a:p>
        </p:txBody>
      </p:sp>
    </p:spTree>
    <p:extLst>
      <p:ext uri="{BB962C8B-B14F-4D97-AF65-F5344CB8AC3E}">
        <p14:creationId xmlns:p14="http://schemas.microsoft.com/office/powerpoint/2010/main" val="267553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2187" y="413266"/>
            <a:ext cx="8766213" cy="1049235"/>
          </a:xfrm>
        </p:spPr>
        <p:txBody>
          <a:bodyPr/>
          <a:lstStyle/>
          <a:p>
            <a:r>
              <a:rPr lang="en-AU" dirty="0"/>
              <a:t>Summary of the data flow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3658864"/>
              </p:ext>
            </p:extLst>
          </p:nvPr>
        </p:nvGraphicFramePr>
        <p:xfrm>
          <a:off x="1715688" y="1462501"/>
          <a:ext cx="6685974" cy="513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 rot="19383032">
            <a:off x="7303572" y="2471119"/>
            <a:ext cx="363353" cy="425055"/>
            <a:chOff x="2600282" y="2352510"/>
            <a:chExt cx="363353" cy="425055"/>
          </a:xfrm>
        </p:grpSpPr>
        <p:sp>
          <p:nvSpPr>
            <p:cNvPr id="11" name="Right Arrow 10"/>
            <p:cNvSpPr/>
            <p:nvPr/>
          </p:nvSpPr>
          <p:spPr>
            <a:xfrm>
              <a:off x="2600282" y="2352510"/>
              <a:ext cx="363353" cy="42505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ight Arrow 4"/>
            <p:cNvSpPr txBox="1"/>
            <p:nvPr/>
          </p:nvSpPr>
          <p:spPr>
            <a:xfrm>
              <a:off x="2600282" y="2437521"/>
              <a:ext cx="254347" cy="255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76624" y="1474913"/>
            <a:ext cx="1142622" cy="1142622"/>
            <a:chOff x="1286266" y="2821"/>
            <a:chExt cx="1142622" cy="1142622"/>
          </a:xfrm>
        </p:grpSpPr>
        <p:sp>
          <p:nvSpPr>
            <p:cNvPr id="14" name="Oval 13"/>
            <p:cNvSpPr/>
            <p:nvPr/>
          </p:nvSpPr>
          <p:spPr>
            <a:xfrm>
              <a:off x="1286266" y="2821"/>
              <a:ext cx="1142622" cy="1142622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4"/>
            <p:cNvSpPr txBox="1"/>
            <p:nvPr/>
          </p:nvSpPr>
          <p:spPr>
            <a:xfrm>
              <a:off x="1453599" y="170154"/>
              <a:ext cx="807956" cy="807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WCPFC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43613" y="3820880"/>
            <a:ext cx="363353" cy="425055"/>
            <a:chOff x="2600282" y="2352510"/>
            <a:chExt cx="363353" cy="425055"/>
          </a:xfrm>
        </p:grpSpPr>
        <p:sp>
          <p:nvSpPr>
            <p:cNvPr id="17" name="Right Arrow 16"/>
            <p:cNvSpPr/>
            <p:nvPr/>
          </p:nvSpPr>
          <p:spPr>
            <a:xfrm>
              <a:off x="2600282" y="2352510"/>
              <a:ext cx="363353" cy="42505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4"/>
            <p:cNvSpPr txBox="1"/>
            <p:nvPr/>
          </p:nvSpPr>
          <p:spPr>
            <a:xfrm>
              <a:off x="2600282" y="2437521"/>
              <a:ext cx="254347" cy="255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76624" y="3462097"/>
            <a:ext cx="1142622" cy="1142622"/>
            <a:chOff x="1286266" y="2821"/>
            <a:chExt cx="1142622" cy="1142622"/>
          </a:xfrm>
        </p:grpSpPr>
        <p:sp>
          <p:nvSpPr>
            <p:cNvPr id="20" name="Oval 19"/>
            <p:cNvSpPr/>
            <p:nvPr/>
          </p:nvSpPr>
          <p:spPr>
            <a:xfrm>
              <a:off x="1286266" y="2821"/>
              <a:ext cx="1142622" cy="1142622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Oval 4"/>
            <p:cNvSpPr txBox="1"/>
            <p:nvPr/>
          </p:nvSpPr>
          <p:spPr>
            <a:xfrm>
              <a:off x="1453599" y="170154"/>
              <a:ext cx="807956" cy="807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Scientists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rot="2111010">
            <a:off x="7356671" y="5245639"/>
            <a:ext cx="363353" cy="425055"/>
            <a:chOff x="2600282" y="2352510"/>
            <a:chExt cx="363353" cy="425055"/>
          </a:xfrm>
        </p:grpSpPr>
        <p:sp>
          <p:nvSpPr>
            <p:cNvPr id="23" name="Right Arrow 22"/>
            <p:cNvSpPr/>
            <p:nvPr/>
          </p:nvSpPr>
          <p:spPr>
            <a:xfrm>
              <a:off x="2600282" y="2352510"/>
              <a:ext cx="363353" cy="42505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ight Arrow 4"/>
            <p:cNvSpPr txBox="1"/>
            <p:nvPr/>
          </p:nvSpPr>
          <p:spPr>
            <a:xfrm>
              <a:off x="2600282" y="2437521"/>
              <a:ext cx="254347" cy="255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76624" y="5458167"/>
            <a:ext cx="1142622" cy="1142622"/>
            <a:chOff x="1286266" y="2821"/>
            <a:chExt cx="1142622" cy="1142622"/>
          </a:xfrm>
        </p:grpSpPr>
        <p:sp>
          <p:nvSpPr>
            <p:cNvPr id="26" name="Oval 25"/>
            <p:cNvSpPr/>
            <p:nvPr/>
          </p:nvSpPr>
          <p:spPr>
            <a:xfrm>
              <a:off x="1286266" y="2821"/>
              <a:ext cx="1142622" cy="1142622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Oval 4"/>
            <p:cNvSpPr txBox="1"/>
            <p:nvPr/>
          </p:nvSpPr>
          <p:spPr>
            <a:xfrm>
              <a:off x="1453599" y="170154"/>
              <a:ext cx="807956" cy="807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DORADO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6365" y="1779464"/>
            <a:ext cx="1338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rgbClr val="0DBDC5"/>
                </a:solidFill>
              </a:rPr>
              <a:t>Data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rgbClr val="0DBDC5"/>
                </a:solidFill>
              </a:rPr>
              <a:t>25 000 trips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16365" y="3785611"/>
            <a:ext cx="1338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rgbClr val="09BCC4"/>
                </a:solidFill>
              </a:rPr>
              <a:t>Flat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rgbClr val="09BCC4"/>
                </a:solidFill>
              </a:rPr>
              <a:t>10 000 trips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16365" y="5736549"/>
            <a:ext cx="1338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rgbClr val="4BCED4"/>
                </a:solidFill>
              </a:rPr>
              <a:t>Flat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>
                <a:solidFill>
                  <a:srgbClr val="4BCED4"/>
                </a:solidFill>
              </a:rPr>
              <a:t>600 trips</a:t>
            </a:r>
          </a:p>
        </p:txBody>
      </p:sp>
    </p:spTree>
    <p:extLst>
      <p:ext uri="{BB962C8B-B14F-4D97-AF65-F5344CB8AC3E}">
        <p14:creationId xmlns:p14="http://schemas.microsoft.com/office/powerpoint/2010/main" val="166879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2188" y="1413304"/>
            <a:ext cx="9603275" cy="51232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/>
              <a:t>Debriefing process</a:t>
            </a:r>
          </a:p>
          <a:p>
            <a:pPr lvl="1"/>
            <a:r>
              <a:rPr lang="en-AU" sz="1600" dirty="0"/>
              <a:t>Take place at the end of the trip</a:t>
            </a:r>
          </a:p>
          <a:p>
            <a:pPr lvl="1"/>
            <a:r>
              <a:rPr lang="en-AU" sz="1600" dirty="0"/>
              <a:t>Close to 100% trips debriefing since 2018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Data registry</a:t>
            </a:r>
          </a:p>
          <a:p>
            <a:pPr lvl="1"/>
            <a:r>
              <a:rPr lang="en-AU" sz="1600" dirty="0"/>
              <a:t>Check missing forms, poor scan quality …</a:t>
            </a:r>
          </a:p>
          <a:p>
            <a:pPr lvl="1"/>
            <a:r>
              <a:rPr lang="en-AU" sz="1600" dirty="0"/>
              <a:t>Full set : Workbook – Trip report – Journal – evaluation form – scoresheet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Data entry software checks</a:t>
            </a:r>
          </a:p>
          <a:p>
            <a:pPr lvl="1"/>
            <a:r>
              <a:rPr lang="en-AU" sz="1600" dirty="0"/>
              <a:t>Unrealistic values (length …), potential typos (species, position …)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Manual audits on databases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Consolidation backfilling scripts</a:t>
            </a:r>
          </a:p>
          <a:p>
            <a:pPr lvl="1"/>
            <a:r>
              <a:rPr lang="en-AU" sz="1600" dirty="0"/>
              <a:t>Clean-up dates / locations, estimation of # and weight, ROP trip, WCPFC data, data sharing …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A06699-D742-4F76-86B3-DA5DE1C9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187" y="413266"/>
            <a:ext cx="8766213" cy="1049235"/>
          </a:xfrm>
        </p:spPr>
        <p:txBody>
          <a:bodyPr/>
          <a:lstStyle/>
          <a:p>
            <a:r>
              <a:rPr lang="en-AU" dirty="0"/>
              <a:t>Data quality checks</a:t>
            </a:r>
          </a:p>
        </p:txBody>
      </p:sp>
    </p:spTree>
    <p:extLst>
      <p:ext uri="{BB962C8B-B14F-4D97-AF65-F5344CB8AC3E}">
        <p14:creationId xmlns:p14="http://schemas.microsoft.com/office/powerpoint/2010/main" val="7709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291A31-5EDC-43C8-B851-3F508E25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187" y="413266"/>
            <a:ext cx="8766213" cy="1049235"/>
          </a:xfrm>
        </p:spPr>
        <p:txBody>
          <a:bodyPr/>
          <a:lstStyle/>
          <a:p>
            <a:r>
              <a:rPr lang="en-AU" dirty="0"/>
              <a:t>Observer data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7E828-DEDA-4751-9ECC-7C4A832DD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58" y="1154496"/>
            <a:ext cx="11889970" cy="57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309286"/>
              </p:ext>
            </p:extLst>
          </p:nvPr>
        </p:nvGraphicFramePr>
        <p:xfrm>
          <a:off x="677719" y="2390397"/>
          <a:ext cx="10715495" cy="2494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63719">
                  <a:extLst>
                    <a:ext uri="{9D8B030D-6E8A-4147-A177-3AD203B41FA5}">
                      <a16:colId xmlns:a16="http://schemas.microsoft.com/office/drawing/2014/main" val="3444364144"/>
                    </a:ext>
                  </a:extLst>
                </a:gridCol>
                <a:gridCol w="3575888">
                  <a:extLst>
                    <a:ext uri="{9D8B030D-6E8A-4147-A177-3AD203B41FA5}">
                      <a16:colId xmlns:a16="http://schemas.microsoft.com/office/drawing/2014/main" val="1465713601"/>
                    </a:ext>
                  </a:extLst>
                </a:gridCol>
                <a:gridCol w="3575888">
                  <a:extLst>
                    <a:ext uri="{9D8B030D-6E8A-4147-A177-3AD203B41FA5}">
                      <a16:colId xmlns:a16="http://schemas.microsoft.com/office/drawing/2014/main" val="865086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Purse Seine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Longline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Longline FJOB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10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21.000 Trips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14.000 Trips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1.600 trips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4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400.000 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220.000 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22.000 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1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1.5 millions catches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11.5 millions catches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 million catches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718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20 millions </a:t>
                      </a:r>
                      <a:r>
                        <a:rPr lang="en-AU" baseline="0" dirty="0"/>
                        <a:t>measurements (140k bycatch)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6.5 millions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800.000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95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79601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67EBB19-AA3A-4A5D-B6CC-2DE72592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187" y="413266"/>
            <a:ext cx="8766213" cy="1049235"/>
          </a:xfrm>
        </p:spPr>
        <p:txBody>
          <a:bodyPr/>
          <a:lstStyle/>
          <a:p>
            <a:r>
              <a:rPr lang="en-AU" dirty="0"/>
              <a:t>Observer data status</a:t>
            </a:r>
          </a:p>
        </p:txBody>
      </p:sp>
    </p:spTree>
    <p:extLst>
      <p:ext uri="{BB962C8B-B14F-4D97-AF65-F5344CB8AC3E}">
        <p14:creationId xmlns:p14="http://schemas.microsoft.com/office/powerpoint/2010/main" val="265570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475038" y="225901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ADF1E908-3846-4146-BF37-6B3F63026DAD}"/>
              </a:ext>
            </a:extLst>
          </p:cNvPr>
          <p:cNvSpPr txBox="1">
            <a:spLocks/>
          </p:cNvSpPr>
          <p:nvPr/>
        </p:nvSpPr>
        <p:spPr>
          <a:xfrm>
            <a:off x="1292187" y="413266"/>
            <a:ext cx="8766213" cy="104923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9pPr>
          </a:lstStyle>
          <a:p>
            <a:r>
              <a:rPr lang="en-AU" dirty="0"/>
              <a:t>FJOB - debriefed workbooks coverage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D6CE0-E3E5-433F-AB02-5084638A3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19" y="1796916"/>
            <a:ext cx="11895165" cy="44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1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475038" y="225901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3466BFB-619E-475E-BEEF-FA5167AF2095}"/>
              </a:ext>
            </a:extLst>
          </p:cNvPr>
          <p:cNvSpPr txBox="1">
            <a:spLocks/>
          </p:cNvSpPr>
          <p:nvPr/>
        </p:nvSpPr>
        <p:spPr>
          <a:xfrm>
            <a:off x="168167" y="413266"/>
            <a:ext cx="9890234" cy="104923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9pPr>
          </a:lstStyle>
          <a:p>
            <a:r>
              <a:rPr lang="en-AU" dirty="0"/>
              <a:t>Debriefing forms available for reporting (All </a:t>
            </a:r>
            <a:r>
              <a:rPr lang="en-AU" dirty="0" err="1"/>
              <a:t>prg</a:t>
            </a:r>
            <a:r>
              <a:rPr lang="en-AU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85093-17F6-40B9-9BBA-87E46490F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956441"/>
            <a:ext cx="10325100" cy="55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11570"/>
      </p:ext>
    </p:extLst>
  </p:cSld>
  <p:clrMapOvr>
    <a:masterClrMapping/>
  </p:clrMapOvr>
</p:sld>
</file>

<file path=ppt/theme/theme1.xml><?xml version="1.0" encoding="utf-8"?>
<a:theme xmlns:a="http://schemas.openxmlformats.org/drawingml/2006/main" name="SPC 2018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cific Community Presentation-2018" id="{C26FFF6D-B7EA-7E46-916E-DF9CCBDB6BF6}" vid="{D80715EB-9921-7740-B974-77B3F22381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6A765002D452E24C8161B399DF4F27FF" ma:contentTypeVersion="6" ma:contentTypeDescription="Upload an image." ma:contentTypeScope="" ma:versionID="f5abfc4ff15bea2561d168d2c0432de1">
  <xsd:schema xmlns:xsd="http://www.w3.org/2001/XMLSchema" xmlns:xs="http://www.w3.org/2001/XMLSchema" xmlns:p="http://schemas.microsoft.com/office/2006/metadata/properties" xmlns:ns1="http://schemas.microsoft.com/sharepoint/v3" xmlns:ns2="A1466F99-592D-4FBE-9C5A-71C070495048" xmlns:ns3="http://schemas.microsoft.com/sharepoint/v3/fields" xmlns:ns4="a1466f99-592d-4fbe-9c5a-71c070495048" targetNamespace="http://schemas.microsoft.com/office/2006/metadata/properties" ma:root="true" ma:fieldsID="b02d4abc175179fd35df049848c71cda" ns1:_="" ns2:_="" ns3:_="" ns4:_="">
    <xsd:import namespace="http://schemas.microsoft.com/sharepoint/v3"/>
    <xsd:import namespace="A1466F99-592D-4FBE-9C5A-71C070495048"/>
    <xsd:import namespace="http://schemas.microsoft.com/sharepoint/v3/fields"/>
    <xsd:import namespace="a1466f99-592d-4fbe-9c5a-71c070495048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66F99-592D-4FBE-9C5A-71C07049504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66f99-592d-4fbe-9c5a-71c0704950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MediaServiceAutoTags" ma:internalName="MediaServiceAutoTags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E3AE9-AB20-4378-98C6-6122CBC288A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77EBE81-FB28-4F1A-9B5A-E9206120D5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4A288F-626D-4289-8554-2AE5E68722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1466F99-592D-4FBE-9C5A-71C070495048"/>
    <ds:schemaRef ds:uri="http://schemas.microsoft.com/sharepoint/v3/fields"/>
    <ds:schemaRef ds:uri="a1466f99-592d-4fbe-9c5a-71c0704950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Pacific Community Presentation-2018</Template>
  <TotalTime>48708</TotalTime>
  <Words>405</Words>
  <Application>Microsoft Office PowerPoint</Application>
  <PresentationFormat>Widescreen</PresentationFormat>
  <Paragraphs>87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SPC 2018</vt:lpstr>
      <vt:lpstr>  Observer DATA management </vt:lpstr>
      <vt:lpstr>Observer data management process (1/2)  Observer workbooks</vt:lpstr>
      <vt:lpstr>Observer data management process (2/2)  non Standard data &amp; e-monitoring</vt:lpstr>
      <vt:lpstr>Summary of the data flow</vt:lpstr>
      <vt:lpstr>Data quality checks</vt:lpstr>
      <vt:lpstr>Observer data status</vt:lpstr>
      <vt:lpstr>Observer data status</vt:lpstr>
      <vt:lpstr>PowerPoint Presentation</vt:lpstr>
      <vt:lpstr>PowerPoint Presentation</vt:lpstr>
      <vt:lpstr>SPC data tools</vt:lpstr>
      <vt:lpstr>OFFLINE  LONG LINE OBSERVER </vt:lpstr>
      <vt:lpstr>Longline E-reporting : “OLLO”</vt:lpstr>
      <vt:lpstr>PowerPoint Presentation</vt:lpstr>
      <vt:lpstr>Dorado</vt:lpstr>
      <vt:lpstr>Questions?</vt:lpstr>
    </vt:vector>
  </TitlesOfParts>
  <Company>SPC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</dc:title>
  <dc:creator>Aurélien Panizza</dc:creator>
  <cp:lastModifiedBy>Aurélien Panizza</cp:lastModifiedBy>
  <cp:revision>817</cp:revision>
  <dcterms:created xsi:type="dcterms:W3CDTF">2018-08-07T23:42:33Z</dcterms:created>
  <dcterms:modified xsi:type="dcterms:W3CDTF">2021-08-31T02:53:05Z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c_System_Copyright">
    <vt:lpwstr/>
  </property>
</Properties>
</file>